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58" r:id="rId3"/>
    <p:sldId id="260" r:id="rId4"/>
    <p:sldId id="261" r:id="rId5"/>
    <p:sldId id="262" r:id="rId6"/>
    <p:sldId id="263" r:id="rId7"/>
    <p:sldId id="264" r:id="rId8"/>
    <p:sldId id="266" r:id="rId9"/>
    <p:sldId id="268" r:id="rId10"/>
    <p:sldId id="269" r:id="rId11"/>
    <p:sldId id="271" r:id="rId12"/>
    <p:sldId id="272" r:id="rId13"/>
    <p:sldId id="273" r:id="rId14"/>
    <p:sldId id="270" r:id="rId15"/>
    <p:sldId id="274" r:id="rId16"/>
    <p:sldId id="275"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4EE"/>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p:scale>
          <a:sx n="100" d="100"/>
          <a:sy n="100" d="100"/>
        </p:scale>
        <p:origin x="180"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Sheet1!$B$1</c:f>
              <c:strCache>
                <c:ptCount val="1"/>
                <c:pt idx="0">
                  <c:v>Response</c:v>
                </c:pt>
              </c:strCache>
            </c:strRef>
          </c:tx>
          <c:dPt>
            <c:idx val="0"/>
            <c:bubble3D val="0"/>
            <c:spPr>
              <a:solidFill>
                <a:schemeClr val="accent2">
                  <a:shade val="58000"/>
                </a:schemeClr>
              </a:solidFill>
              <a:ln>
                <a:noFill/>
              </a:ln>
              <a:effectLst>
                <a:outerShdw blurRad="254000" sx="102000" sy="102000" algn="ctr" rotWithShape="0">
                  <a:prstClr val="black">
                    <a:alpha val="20000"/>
                  </a:prstClr>
                </a:outerShdw>
              </a:effectLst>
            </c:spPr>
          </c:dPt>
          <c:dPt>
            <c:idx val="1"/>
            <c:bubble3D val="0"/>
            <c:spPr>
              <a:solidFill>
                <a:schemeClr val="accent2">
                  <a:shade val="86000"/>
                </a:schemeClr>
              </a:solidFill>
              <a:ln>
                <a:noFill/>
              </a:ln>
              <a:effectLst>
                <a:outerShdw blurRad="254000" sx="102000" sy="102000" algn="ctr" rotWithShape="0">
                  <a:prstClr val="black">
                    <a:alpha val="20000"/>
                  </a:prstClr>
                </a:outerShdw>
              </a:effectLst>
            </c:spPr>
          </c:dPt>
          <c:dPt>
            <c:idx val="2"/>
            <c:bubble3D val="0"/>
            <c:spPr>
              <a:solidFill>
                <a:schemeClr val="accent2">
                  <a:tint val="86000"/>
                </a:schemeClr>
              </a:solidFill>
              <a:ln>
                <a:noFill/>
              </a:ln>
              <a:effectLst>
                <a:outerShdw blurRad="254000" sx="102000" sy="102000" algn="ctr" rotWithShape="0">
                  <a:prstClr val="black">
                    <a:alpha val="20000"/>
                  </a:prstClr>
                </a:outerShdw>
              </a:effectLst>
            </c:spPr>
          </c:dPt>
          <c:dPt>
            <c:idx val="3"/>
            <c:bubble3D val="0"/>
            <c:spPr>
              <a:solidFill>
                <a:schemeClr val="accent2">
                  <a:tint val="58000"/>
                </a:schemeClr>
              </a:solidFill>
              <a:ln>
                <a:noFill/>
              </a:ln>
              <a:effectLst>
                <a:outerShdw blurRad="254000" sx="102000" sy="102000" algn="ctr" rotWithShape="0">
                  <a:prstClr val="black">
                    <a:alpha val="20000"/>
                  </a:prstClr>
                </a:outerShdw>
              </a:effectLst>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numRef>
              <c:f>Sheet1!$A$2:$A$5</c:f>
              <c:numCache>
                <c:formatCode>General</c:formatCode>
                <c:ptCount val="4"/>
                <c:pt idx="0">
                  <c:v>1</c:v>
                </c:pt>
                <c:pt idx="1">
                  <c:v>2</c:v>
                </c:pt>
                <c:pt idx="2">
                  <c:v>3</c:v>
                </c:pt>
                <c:pt idx="3">
                  <c:v>4</c:v>
                </c:pt>
              </c:numCache>
            </c:numRef>
          </c:cat>
          <c:val>
            <c:numRef>
              <c:f>Sheet1!$B$2:$B$5</c:f>
              <c:numCache>
                <c:formatCode>General</c:formatCode>
                <c:ptCount val="4"/>
                <c:pt idx="0">
                  <c:v>31</c:v>
                </c:pt>
                <c:pt idx="1">
                  <c:v>69</c:v>
                </c:pt>
                <c:pt idx="2">
                  <c:v>66</c:v>
                </c:pt>
                <c:pt idx="3">
                  <c:v>168</c:v>
                </c:pt>
              </c:numCache>
            </c:numRef>
          </c:val>
          <c:extLst>
            <c:ext xmlns:c16="http://schemas.microsoft.com/office/drawing/2014/chart" uri="{C3380CC4-5D6E-409C-BE32-E72D297353CC}">
              <c16:uniqueId val="{00000000-1C6F-4800-8181-50E14E28ECEE}"/>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DC13AB6D-DEA2-4CBB-AC69-1EF1A6AD1512}">
      <dgm:prSet/>
      <dgm:spPr/>
      <dgm:t>
        <a:bodyPr/>
        <a:lstStyle/>
        <a:p>
          <a:pPr>
            <a:defRPr cap="all"/>
          </a:pPr>
          <a:r>
            <a:rPr lang="en-US" dirty="0"/>
            <a:t>Gambaran </a:t>
          </a:r>
          <a:r>
            <a:rPr lang="en-US" dirty="0" err="1"/>
            <a:t>umum</a:t>
          </a:r>
          <a:endParaRPr lang="en-US" dirty="0"/>
        </a:p>
      </dgm:t>
    </dgm:pt>
    <dgm:pt modelId="{2C752582-D9FF-4E04-A92F-827DB4BB5C48}" type="parTrans" cxnId="{4B888393-351D-4489-90C9-5A68061AB236}">
      <dgm:prSet/>
      <dgm:spPr/>
      <dgm:t>
        <a:bodyPr/>
        <a:lstStyle/>
        <a:p>
          <a:endParaRPr lang="en-US"/>
        </a:p>
      </dgm:t>
    </dgm:pt>
    <dgm:pt modelId="{9C64CC83-643C-4E12-8F97-BC19DC031190}" type="sibTrans" cxnId="{4B888393-351D-4489-90C9-5A68061AB236}">
      <dgm:prSet phldrT="01" phldr="0"/>
      <dgm:spPr/>
      <dgm:t>
        <a:bodyPr/>
        <a:lstStyle/>
        <a:p>
          <a:r>
            <a:rPr lang="en-US"/>
            <a:t>01</a:t>
          </a:r>
          <a:endParaRPr lang="en-US" dirty="0"/>
        </a:p>
      </dgm:t>
    </dgm:pt>
    <dgm:pt modelId="{53742231-981F-480A-940F-203EC2F7423F}">
      <dgm:prSet/>
      <dgm:spPr/>
      <dgm:t>
        <a:bodyPr/>
        <a:lstStyle/>
        <a:p>
          <a:pPr>
            <a:defRPr cap="all"/>
          </a:pPr>
          <a:r>
            <a:rPr lang="en-US" dirty="0" err="1"/>
            <a:t>Pemahaman</a:t>
          </a:r>
          <a:r>
            <a:rPr lang="en-US" dirty="0"/>
            <a:t> data</a:t>
          </a:r>
        </a:p>
      </dgm: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phldrT="02" phldr="0"/>
      <dgm:spPr/>
      <dgm:t>
        <a:bodyPr/>
        <a:lstStyle/>
        <a:p>
          <a:r>
            <a:rPr lang="en-US"/>
            <a:t>02</a:t>
          </a:r>
        </a:p>
      </dgm:t>
    </dgm:pt>
    <dgm:pt modelId="{9EF41CC5-EF3B-4A6D-8229-3F1333EADFB3}">
      <dgm:prSet/>
      <dgm:spPr/>
      <dgm:t>
        <a:bodyPr/>
        <a:lstStyle/>
        <a:p>
          <a:pPr>
            <a:defRPr cap="all"/>
          </a:pPr>
          <a:r>
            <a:rPr lang="en-US" dirty="0" err="1"/>
            <a:t>Analisis</a:t>
          </a:r>
          <a:r>
            <a:rPr lang="en-US" dirty="0"/>
            <a:t> scenario</a:t>
          </a:r>
        </a:p>
        <a:p>
          <a:pPr>
            <a:defRPr cap="all"/>
          </a:pPr>
          <a:r>
            <a:rPr lang="en-US" cap="none" dirty="0" err="1"/>
            <a:t>Membawa</a:t>
          </a:r>
          <a:r>
            <a:rPr lang="en-US" cap="none" dirty="0"/>
            <a:t> </a:t>
          </a:r>
          <a:r>
            <a:rPr lang="en-US" cap="none" dirty="0" err="1"/>
            <a:t>semua</a:t>
          </a:r>
          <a:r>
            <a:rPr lang="en-US" cap="none" dirty="0"/>
            <a:t> segment </a:t>
          </a:r>
          <a:r>
            <a:rPr lang="en-US" cap="none" dirty="0" err="1"/>
            <a:t>ke</a:t>
          </a:r>
          <a:r>
            <a:rPr lang="en-US" cap="none" dirty="0"/>
            <a:t> segment </a:t>
          </a:r>
          <a:r>
            <a:rPr lang="en-US" cap="none" dirty="0" err="1"/>
            <a:t>tertinggi</a:t>
          </a:r>
          <a:endParaRPr lang="en-US" cap="none" dirty="0"/>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phldrT="03" phldr="0"/>
      <dgm:spPr/>
      <dgm:t>
        <a:bodyPr/>
        <a:lstStyle/>
        <a:p>
          <a:r>
            <a:rPr lang="en-US"/>
            <a:t>03</a:t>
          </a:r>
        </a:p>
      </dgm:t>
    </dgm:pt>
    <dgm:pt modelId="{5FFA3AC7-63B7-4B0F-8F1E-63390FF77B2A}">
      <dgm:prSet/>
      <dgm:spPr/>
      <dgm:t>
        <a:bodyPr/>
        <a:lstStyle/>
        <a:p>
          <a:pPr>
            <a:defRPr cap="all"/>
          </a:pPr>
          <a:r>
            <a:rPr lang="en-US" dirty="0"/>
            <a:t>Strategi </a:t>
          </a:r>
          <a:r>
            <a:rPr lang="en-US" dirty="0" err="1"/>
            <a:t>perkembangan</a:t>
          </a:r>
          <a:endParaRPr lang="en-US" dirty="0"/>
        </a:p>
      </dgm:t>
    </dgm:pt>
    <dgm:pt modelId="{10C88594-C3A4-49AB-8ECD-27E37E367771}" type="parTrans" cxnId="{A8371225-111F-4014-9AFD-D317D60AAC65}">
      <dgm:prSet/>
      <dgm:spPr/>
      <dgm:t>
        <a:bodyPr/>
        <a:lstStyle/>
        <a:p>
          <a:endParaRPr lang="en-ID"/>
        </a:p>
      </dgm:t>
    </dgm:pt>
    <dgm:pt modelId="{299395C9-A57A-4D7C-94BE-DBA99494D4B2}" type="sibTrans" cxnId="{A8371225-111F-4014-9AFD-D317D60AAC65}">
      <dgm:prSet phldrT="04" phldr="0"/>
      <dgm:spPr/>
      <dgm:t>
        <a:bodyPr/>
        <a:lstStyle/>
        <a:p>
          <a:r>
            <a:rPr lang="en-ID"/>
            <a:t>04</a:t>
          </a:r>
        </a:p>
      </dgm:t>
    </dgm:pt>
    <dgm:pt modelId="{579698BD-D232-4926-8D7B-29A69B90858B}" type="pres">
      <dgm:prSet presAssocID="{8AA20905-3954-474B-A606-562BCA026DC1}" presName="Name0" presStyleCnt="0">
        <dgm:presLayoutVars>
          <dgm:animLvl val="lvl"/>
          <dgm:resizeHandles val="exact"/>
        </dgm:presLayoutVars>
      </dgm:prSet>
      <dgm:spPr/>
    </dgm:pt>
    <dgm:pt modelId="{3DD5B223-886E-4FC7-BDA1-ECA869A474EC}" type="pres">
      <dgm:prSet presAssocID="{DC13AB6D-DEA2-4CBB-AC69-1EF1A6AD1512}" presName="compositeNode" presStyleCnt="0">
        <dgm:presLayoutVars>
          <dgm:bulletEnabled val="1"/>
        </dgm:presLayoutVars>
      </dgm:prSet>
      <dgm:spPr/>
    </dgm:pt>
    <dgm:pt modelId="{DA3A6BD4-857F-4C66-97FA-B1E1C180A950}" type="pres">
      <dgm:prSet presAssocID="{DC13AB6D-DEA2-4CBB-AC69-1EF1A6AD1512}" presName="bgRect" presStyleLbl="alignNode1" presStyleIdx="0" presStyleCnt="4"/>
      <dgm:spPr/>
    </dgm:pt>
    <dgm:pt modelId="{BBA91679-4684-4A04-8AEB-03038C78A75C}" type="pres">
      <dgm:prSet presAssocID="{9C64CC83-643C-4E12-8F97-BC19DC031190}" presName="sibTransNodeRect" presStyleLbl="alignNode1" presStyleIdx="0" presStyleCnt="4">
        <dgm:presLayoutVars>
          <dgm:chMax val="0"/>
          <dgm:bulletEnabled val="1"/>
        </dgm:presLayoutVars>
      </dgm:prSet>
      <dgm:spPr/>
    </dgm:pt>
    <dgm:pt modelId="{5F398AEE-BC0F-4F30-99FA-92D67A176C2D}" type="pres">
      <dgm:prSet presAssocID="{DC13AB6D-DEA2-4CBB-AC69-1EF1A6AD1512}" presName="nodeRect" presStyleLbl="alignNode1" presStyleIdx="0" presStyleCnt="4">
        <dgm:presLayoutVars>
          <dgm:bulletEnabled val="1"/>
        </dgm:presLayoutVars>
      </dgm:prSet>
      <dgm:spPr/>
    </dgm:pt>
    <dgm:pt modelId="{3C27A223-AC17-40BD-B7C5-0447661C2934}" type="pres">
      <dgm:prSet presAssocID="{9C64CC83-643C-4E12-8F97-BC19DC031190}" presName="sibTrans" presStyleCnt="0"/>
      <dgm:spPr/>
    </dgm:pt>
    <dgm:pt modelId="{0864151C-845B-4A50-9755-7EE613694D81}" type="pres">
      <dgm:prSet presAssocID="{53742231-981F-480A-940F-203EC2F7423F}" presName="compositeNode" presStyleCnt="0">
        <dgm:presLayoutVars>
          <dgm:bulletEnabled val="1"/>
        </dgm:presLayoutVars>
      </dgm:prSet>
      <dgm:spPr/>
    </dgm:pt>
    <dgm:pt modelId="{00AE7F27-0E5D-4AFB-ACD6-B5A19E79EA42}" type="pres">
      <dgm:prSet presAssocID="{53742231-981F-480A-940F-203EC2F7423F}" presName="bgRect" presStyleLbl="alignNode1" presStyleIdx="1" presStyleCnt="4"/>
      <dgm:spPr/>
    </dgm:pt>
    <dgm:pt modelId="{975C752B-C37A-4BA6-A3AE-2202A141404A}" type="pres">
      <dgm:prSet presAssocID="{EF449C32-A7AE-4099-9E9B-9E2F736A89CE}" presName="sibTransNodeRect" presStyleLbl="alignNode1" presStyleIdx="1" presStyleCnt="4">
        <dgm:presLayoutVars>
          <dgm:chMax val="0"/>
          <dgm:bulletEnabled val="1"/>
        </dgm:presLayoutVars>
      </dgm:prSet>
      <dgm:spPr/>
    </dgm:pt>
    <dgm:pt modelId="{C5BDCA19-B754-421E-A6CC-628F80FC74CB}" type="pres">
      <dgm:prSet presAssocID="{53742231-981F-480A-940F-203EC2F7423F}" presName="nodeRect" presStyleLbl="alignNode1" presStyleIdx="1" presStyleCnt="4">
        <dgm:presLayoutVars>
          <dgm:bulletEnabled val="1"/>
        </dgm:presLayoutVars>
      </dgm:prSet>
      <dgm:spPr/>
    </dgm:pt>
    <dgm:pt modelId="{3E36C1DA-E751-469B-91D5-B7ADF3790DAB}" type="pres">
      <dgm:prSet presAssocID="{EF449C32-A7AE-4099-9E9B-9E2F736A89CE}" presName="sibTrans" presStyleCnt="0"/>
      <dgm:spPr/>
    </dgm:pt>
    <dgm:pt modelId="{19974A3A-09A4-40DE-BB0F-D9AED1ACB06E}" type="pres">
      <dgm:prSet presAssocID="{9EF41CC5-EF3B-4A6D-8229-3F1333EADFB3}" presName="compositeNode" presStyleCnt="0">
        <dgm:presLayoutVars>
          <dgm:bulletEnabled val="1"/>
        </dgm:presLayoutVars>
      </dgm:prSet>
      <dgm:spPr/>
    </dgm:pt>
    <dgm:pt modelId="{CAD62F17-E99D-4FEF-B376-961CA4CB20EB}" type="pres">
      <dgm:prSet presAssocID="{9EF41CC5-EF3B-4A6D-8229-3F1333EADFB3}" presName="bgRect" presStyleLbl="alignNode1" presStyleIdx="2" presStyleCnt="4"/>
      <dgm:spPr/>
    </dgm:pt>
    <dgm:pt modelId="{E20811D6-E5D4-4C9E-AABF-9E0E1902CA2C}" type="pres">
      <dgm:prSet presAssocID="{98E6DD7C-B953-4119-9F64-9914E467ECBF}" presName="sibTransNodeRect" presStyleLbl="alignNode1" presStyleIdx="2" presStyleCnt="4">
        <dgm:presLayoutVars>
          <dgm:chMax val="0"/>
          <dgm:bulletEnabled val="1"/>
        </dgm:presLayoutVars>
      </dgm:prSet>
      <dgm:spPr/>
    </dgm:pt>
    <dgm:pt modelId="{67D48337-9200-42EF-A956-8FC92E9B78D2}" type="pres">
      <dgm:prSet presAssocID="{9EF41CC5-EF3B-4A6D-8229-3F1333EADFB3}" presName="nodeRect" presStyleLbl="alignNode1" presStyleIdx="2" presStyleCnt="4">
        <dgm:presLayoutVars>
          <dgm:bulletEnabled val="1"/>
        </dgm:presLayoutVars>
      </dgm:prSet>
      <dgm:spPr/>
    </dgm:pt>
    <dgm:pt modelId="{95396EE4-BB6E-4DE5-866E-81C52AE3ABAF}" type="pres">
      <dgm:prSet presAssocID="{98E6DD7C-B953-4119-9F64-9914E467ECBF}" presName="sibTrans" presStyleCnt="0"/>
      <dgm:spPr/>
    </dgm:pt>
    <dgm:pt modelId="{7E019346-4610-4468-B0D2-FA4CEA31ED8F}" type="pres">
      <dgm:prSet presAssocID="{5FFA3AC7-63B7-4B0F-8F1E-63390FF77B2A}" presName="compositeNode" presStyleCnt="0">
        <dgm:presLayoutVars>
          <dgm:bulletEnabled val="1"/>
        </dgm:presLayoutVars>
      </dgm:prSet>
      <dgm:spPr/>
    </dgm:pt>
    <dgm:pt modelId="{98A67AC1-6C68-4DD8-8255-D510EC1B4669}" type="pres">
      <dgm:prSet presAssocID="{5FFA3AC7-63B7-4B0F-8F1E-63390FF77B2A}" presName="bgRect" presStyleLbl="alignNode1" presStyleIdx="3" presStyleCnt="4"/>
      <dgm:spPr/>
    </dgm:pt>
    <dgm:pt modelId="{5AB3F30E-97F4-439E-AC1C-D308D975D6A6}" type="pres">
      <dgm:prSet presAssocID="{299395C9-A57A-4D7C-94BE-DBA99494D4B2}" presName="sibTransNodeRect" presStyleLbl="alignNode1" presStyleIdx="3" presStyleCnt="4">
        <dgm:presLayoutVars>
          <dgm:chMax val="0"/>
          <dgm:bulletEnabled val="1"/>
        </dgm:presLayoutVars>
      </dgm:prSet>
      <dgm:spPr/>
    </dgm:pt>
    <dgm:pt modelId="{DD189E63-62F4-46B6-BA27-87AE228547D1}" type="pres">
      <dgm:prSet presAssocID="{5FFA3AC7-63B7-4B0F-8F1E-63390FF77B2A}" presName="nodeRect" presStyleLbl="alignNode1" presStyleIdx="3" presStyleCnt="4">
        <dgm:presLayoutVars>
          <dgm:bulletEnabled val="1"/>
        </dgm:presLayoutVars>
      </dgm:prSet>
      <dgm:spPr/>
    </dgm:pt>
  </dgm:ptLst>
  <dgm:cxnLst>
    <dgm:cxn modelId="{57534E1E-BEFC-47B9-A38C-02A504D8D662}" type="presOf" srcId="{5FFA3AC7-63B7-4B0F-8F1E-63390FF77B2A}" destId="{98A67AC1-6C68-4DD8-8255-D510EC1B4669}" srcOrd="0" destOrd="0" presId="urn:microsoft.com/office/officeart/2016/7/layout/LinearBlockProcessNumbered"/>
    <dgm:cxn modelId="{A8371225-111F-4014-9AFD-D317D60AAC65}" srcId="{8AA20905-3954-474B-A606-562BCA026DC1}" destId="{5FFA3AC7-63B7-4B0F-8F1E-63390FF77B2A}" srcOrd="3" destOrd="0" parTransId="{10C88594-C3A4-49AB-8ECD-27E37E367771}" sibTransId="{299395C9-A57A-4D7C-94BE-DBA99494D4B2}"/>
    <dgm:cxn modelId="{43B61840-F115-4174-96B9-DA0C0E83489E}" type="presOf" srcId="{9EF41CC5-EF3B-4A6D-8229-3F1333EADFB3}" destId="{CAD62F17-E99D-4FEF-B376-961CA4CB20EB}" srcOrd="0" destOrd="0" presId="urn:microsoft.com/office/officeart/2016/7/layout/LinearBlockProcessNumbered"/>
    <dgm:cxn modelId="{0439566F-A180-439C-8FAE-14E400EF2DCF}" type="presOf" srcId="{8AA20905-3954-474B-A606-562BCA026DC1}" destId="{579698BD-D232-4926-8D7B-29A69B90858B}" srcOrd="0" destOrd="0" presId="urn:microsoft.com/office/officeart/2016/7/layout/LinearBlockProcessNumbered"/>
    <dgm:cxn modelId="{29280853-1A86-48A7-BA30-A3847B3BBF6D}" type="presOf" srcId="{98E6DD7C-B953-4119-9F64-9914E467ECBF}" destId="{E20811D6-E5D4-4C9E-AABF-9E0E1902CA2C}" srcOrd="0" destOrd="0" presId="urn:microsoft.com/office/officeart/2016/7/layout/LinearBlockProcessNumbered"/>
    <dgm:cxn modelId="{2E4C2080-44A6-4200-AD39-696080ECF30E}" type="presOf" srcId="{5FFA3AC7-63B7-4B0F-8F1E-63390FF77B2A}" destId="{DD189E63-62F4-46B6-BA27-87AE228547D1}" srcOrd="1" destOrd="0" presId="urn:microsoft.com/office/officeart/2016/7/layout/LinearBlockProcessNumbered"/>
    <dgm:cxn modelId="{F6B1598F-1951-460F-BB68-54B32A798437}" type="presOf" srcId="{DC13AB6D-DEA2-4CBB-AC69-1EF1A6AD1512}" destId="{5F398AEE-BC0F-4F30-99FA-92D67A176C2D}" srcOrd="1" destOrd="0" presId="urn:microsoft.com/office/officeart/2016/7/layout/LinearBlockProcessNumbered"/>
    <dgm:cxn modelId="{4B888393-351D-4489-90C9-5A68061AB236}" srcId="{8AA20905-3954-474B-A606-562BCA026DC1}" destId="{DC13AB6D-DEA2-4CBB-AC69-1EF1A6AD1512}" srcOrd="0" destOrd="0" parTransId="{2C752582-D9FF-4E04-A92F-827DB4BB5C48}" sibTransId="{9C64CC83-643C-4E12-8F97-BC19DC031190}"/>
    <dgm:cxn modelId="{BA068B95-2DA2-453B-8162-90B6AB26C20F}" type="presOf" srcId="{DC13AB6D-DEA2-4CBB-AC69-1EF1A6AD1512}" destId="{DA3A6BD4-857F-4C66-97FA-B1E1C180A950}" srcOrd="0" destOrd="0" presId="urn:microsoft.com/office/officeart/2016/7/layout/LinearBlockProcessNumbered"/>
    <dgm:cxn modelId="{07D44DA2-D4CF-4582-A029-20843D5E0F23}" type="presOf" srcId="{53742231-981F-480A-940F-203EC2F7423F}" destId="{C5BDCA19-B754-421E-A6CC-628F80FC74CB}" srcOrd="1" destOrd="0" presId="urn:microsoft.com/office/officeart/2016/7/layout/LinearBlockProcessNumbered"/>
    <dgm:cxn modelId="{4A5CE7B5-F7BF-47FF-9D83-2ACBC6DF2053}" type="presOf" srcId="{299395C9-A57A-4D7C-94BE-DBA99494D4B2}" destId="{5AB3F30E-97F4-439E-AC1C-D308D975D6A6}" srcOrd="0" destOrd="0" presId="urn:microsoft.com/office/officeart/2016/7/layout/LinearBlockProcessNumbered"/>
    <dgm:cxn modelId="{E476EEBC-7C9F-4E07-BD58-1044B9769B64}" srcId="{8AA20905-3954-474B-A606-562BCA026DC1}" destId="{9EF41CC5-EF3B-4A6D-8229-3F1333EADFB3}" srcOrd="2" destOrd="0" parTransId="{DAEF1C7D-B0C5-46FA-BED3-8A54E918D3E0}" sibTransId="{98E6DD7C-B953-4119-9F64-9914E467ECBF}"/>
    <dgm:cxn modelId="{FDD130C2-CD74-4EFB-A226-A939177EE674}" type="presOf" srcId="{53742231-981F-480A-940F-203EC2F7423F}" destId="{00AE7F27-0E5D-4AFB-ACD6-B5A19E79EA42}" srcOrd="0" destOrd="0" presId="urn:microsoft.com/office/officeart/2016/7/layout/LinearBlockProcessNumbered"/>
    <dgm:cxn modelId="{F226B1C2-5D99-403A-8240-EAD6BD4D8534}" srcId="{8AA20905-3954-474B-A606-562BCA026DC1}" destId="{53742231-981F-480A-940F-203EC2F7423F}" srcOrd="1" destOrd="0" parTransId="{2FC75195-FBA1-43DE-85DD-40B4B3A2F1F3}" sibTransId="{EF449C32-A7AE-4099-9E9B-9E2F736A89CE}"/>
    <dgm:cxn modelId="{714928C7-F07E-48C4-BE9E-4842896AB09C}" type="presOf" srcId="{9C64CC83-643C-4E12-8F97-BC19DC031190}" destId="{BBA91679-4684-4A04-8AEB-03038C78A75C}" srcOrd="0" destOrd="0" presId="urn:microsoft.com/office/officeart/2016/7/layout/LinearBlockProcessNumbered"/>
    <dgm:cxn modelId="{7D7B6CF4-1A1D-4E61-B5FE-C95185EF2648}" type="presOf" srcId="{9EF41CC5-EF3B-4A6D-8229-3F1333EADFB3}" destId="{67D48337-9200-42EF-A956-8FC92E9B78D2}" srcOrd="1" destOrd="0" presId="urn:microsoft.com/office/officeart/2016/7/layout/LinearBlockProcessNumbered"/>
    <dgm:cxn modelId="{B9FDDAF6-ABE3-43D5-A54F-4A0002D3FD47}" type="presOf" srcId="{EF449C32-A7AE-4099-9E9B-9E2F736A89CE}" destId="{975C752B-C37A-4BA6-A3AE-2202A141404A}" srcOrd="0" destOrd="0" presId="urn:microsoft.com/office/officeart/2016/7/layout/LinearBlockProcessNumbered"/>
    <dgm:cxn modelId="{6A5BED3A-71F8-4A71-9E51-1F50D58497B5}" type="presParOf" srcId="{579698BD-D232-4926-8D7B-29A69B90858B}" destId="{3DD5B223-886E-4FC7-BDA1-ECA869A474EC}" srcOrd="0" destOrd="0" presId="urn:microsoft.com/office/officeart/2016/7/layout/LinearBlockProcessNumbered"/>
    <dgm:cxn modelId="{50ED9B3F-B939-4662-8866-7D833C2E0794}" type="presParOf" srcId="{3DD5B223-886E-4FC7-BDA1-ECA869A474EC}" destId="{DA3A6BD4-857F-4C66-97FA-B1E1C180A950}" srcOrd="0" destOrd="0" presId="urn:microsoft.com/office/officeart/2016/7/layout/LinearBlockProcessNumbered"/>
    <dgm:cxn modelId="{0D013F25-1B82-4F7B-AEF4-E93C2E95B0C3}" type="presParOf" srcId="{3DD5B223-886E-4FC7-BDA1-ECA869A474EC}" destId="{BBA91679-4684-4A04-8AEB-03038C78A75C}" srcOrd="1" destOrd="0" presId="urn:microsoft.com/office/officeart/2016/7/layout/LinearBlockProcessNumbered"/>
    <dgm:cxn modelId="{1E713196-E09A-42B0-BC2D-5294D0D9C36F}" type="presParOf" srcId="{3DD5B223-886E-4FC7-BDA1-ECA869A474EC}" destId="{5F398AEE-BC0F-4F30-99FA-92D67A176C2D}" srcOrd="2" destOrd="0" presId="urn:microsoft.com/office/officeart/2016/7/layout/LinearBlockProcessNumbered"/>
    <dgm:cxn modelId="{F8935481-B234-48A2-8E9B-6F423817537E}" type="presParOf" srcId="{579698BD-D232-4926-8D7B-29A69B90858B}" destId="{3C27A223-AC17-40BD-B7C5-0447661C2934}" srcOrd="1" destOrd="0" presId="urn:microsoft.com/office/officeart/2016/7/layout/LinearBlockProcessNumbered"/>
    <dgm:cxn modelId="{2A71550B-14EE-4B95-A40C-E132F64E84DB}" type="presParOf" srcId="{579698BD-D232-4926-8D7B-29A69B90858B}" destId="{0864151C-845B-4A50-9755-7EE613694D81}" srcOrd="2" destOrd="0" presId="urn:microsoft.com/office/officeart/2016/7/layout/LinearBlockProcessNumbered"/>
    <dgm:cxn modelId="{819F34FD-11F2-459D-B90D-FA1539737ADA}" type="presParOf" srcId="{0864151C-845B-4A50-9755-7EE613694D81}" destId="{00AE7F27-0E5D-4AFB-ACD6-B5A19E79EA42}" srcOrd="0" destOrd="0" presId="urn:microsoft.com/office/officeart/2016/7/layout/LinearBlockProcessNumbered"/>
    <dgm:cxn modelId="{FAA4A22E-63A9-40D7-AF37-15573F3C350A}" type="presParOf" srcId="{0864151C-845B-4A50-9755-7EE613694D81}" destId="{975C752B-C37A-4BA6-A3AE-2202A141404A}" srcOrd="1" destOrd="0" presId="urn:microsoft.com/office/officeart/2016/7/layout/LinearBlockProcessNumbered"/>
    <dgm:cxn modelId="{ABA4B620-C848-4944-B91E-2E492EED893C}" type="presParOf" srcId="{0864151C-845B-4A50-9755-7EE613694D81}" destId="{C5BDCA19-B754-421E-A6CC-628F80FC74CB}" srcOrd="2" destOrd="0" presId="urn:microsoft.com/office/officeart/2016/7/layout/LinearBlockProcessNumbered"/>
    <dgm:cxn modelId="{981D06A1-F8EB-4C14-9C2A-EA505D9C81FA}" type="presParOf" srcId="{579698BD-D232-4926-8D7B-29A69B90858B}" destId="{3E36C1DA-E751-469B-91D5-B7ADF3790DAB}" srcOrd="3" destOrd="0" presId="urn:microsoft.com/office/officeart/2016/7/layout/LinearBlockProcessNumbered"/>
    <dgm:cxn modelId="{D7BB022A-2504-497B-9672-D97F4CB95B15}" type="presParOf" srcId="{579698BD-D232-4926-8D7B-29A69B90858B}" destId="{19974A3A-09A4-40DE-BB0F-D9AED1ACB06E}" srcOrd="4" destOrd="0" presId="urn:microsoft.com/office/officeart/2016/7/layout/LinearBlockProcessNumbered"/>
    <dgm:cxn modelId="{A085F843-0169-43CB-B042-74EAB6E1674B}" type="presParOf" srcId="{19974A3A-09A4-40DE-BB0F-D9AED1ACB06E}" destId="{CAD62F17-E99D-4FEF-B376-961CA4CB20EB}" srcOrd="0" destOrd="0" presId="urn:microsoft.com/office/officeart/2016/7/layout/LinearBlockProcessNumbered"/>
    <dgm:cxn modelId="{A179DBCD-25F3-44B6-BAA7-26EBC7B29448}" type="presParOf" srcId="{19974A3A-09A4-40DE-BB0F-D9AED1ACB06E}" destId="{E20811D6-E5D4-4C9E-AABF-9E0E1902CA2C}" srcOrd="1" destOrd="0" presId="urn:microsoft.com/office/officeart/2016/7/layout/LinearBlockProcessNumbered"/>
    <dgm:cxn modelId="{7429BDE6-E17F-4E08-960D-D62B256C81F6}" type="presParOf" srcId="{19974A3A-09A4-40DE-BB0F-D9AED1ACB06E}" destId="{67D48337-9200-42EF-A956-8FC92E9B78D2}" srcOrd="2" destOrd="0" presId="urn:microsoft.com/office/officeart/2016/7/layout/LinearBlockProcessNumbered"/>
    <dgm:cxn modelId="{5D2CC76D-5821-46C1-B23E-F281E6D4FCCA}" type="presParOf" srcId="{579698BD-D232-4926-8D7B-29A69B90858B}" destId="{95396EE4-BB6E-4DE5-866E-81C52AE3ABAF}" srcOrd="5" destOrd="0" presId="urn:microsoft.com/office/officeart/2016/7/layout/LinearBlockProcessNumbered"/>
    <dgm:cxn modelId="{7117681A-A836-4A6A-A2F8-F2206BCD8BF7}" type="presParOf" srcId="{579698BD-D232-4926-8D7B-29A69B90858B}" destId="{7E019346-4610-4468-B0D2-FA4CEA31ED8F}" srcOrd="6" destOrd="0" presId="urn:microsoft.com/office/officeart/2016/7/layout/LinearBlockProcessNumbered"/>
    <dgm:cxn modelId="{C63E32C4-A6A1-48CA-AE8B-74F6975C6009}" type="presParOf" srcId="{7E019346-4610-4468-B0D2-FA4CEA31ED8F}" destId="{98A67AC1-6C68-4DD8-8255-D510EC1B4669}" srcOrd="0" destOrd="0" presId="urn:microsoft.com/office/officeart/2016/7/layout/LinearBlockProcessNumbered"/>
    <dgm:cxn modelId="{8C6855EA-2832-46BA-8E49-3BD1264FAD48}" type="presParOf" srcId="{7E019346-4610-4468-B0D2-FA4CEA31ED8F}" destId="{5AB3F30E-97F4-439E-AC1C-D308D975D6A6}" srcOrd="1" destOrd="0" presId="urn:microsoft.com/office/officeart/2016/7/layout/LinearBlockProcessNumbered"/>
    <dgm:cxn modelId="{79EFD578-6150-487A-A930-0CCC7B6DCEDC}" type="presParOf" srcId="{7E019346-4610-4468-B0D2-FA4CEA31ED8F}" destId="{DD189E63-62F4-46B6-BA27-87AE228547D1}"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A6BD4-857F-4C66-97FA-B1E1C180A950}">
      <dsp:nvSpPr>
        <dsp:cNvPr id="0" name=""/>
        <dsp:cNvSpPr/>
      </dsp:nvSpPr>
      <dsp:spPr>
        <a:xfrm>
          <a:off x="202" y="392289"/>
          <a:ext cx="2441809" cy="2930170"/>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196" tIns="0" rIns="241196" bIns="330200" numCol="1" spcCol="1270" anchor="t" anchorCtr="0">
          <a:noAutofit/>
        </a:bodyPr>
        <a:lstStyle/>
        <a:p>
          <a:pPr marL="0" lvl="0" indent="0" algn="l" defTabSz="844550">
            <a:lnSpc>
              <a:spcPct val="90000"/>
            </a:lnSpc>
            <a:spcBef>
              <a:spcPct val="0"/>
            </a:spcBef>
            <a:spcAft>
              <a:spcPct val="35000"/>
            </a:spcAft>
            <a:buNone/>
            <a:defRPr cap="all"/>
          </a:pPr>
          <a:r>
            <a:rPr lang="en-US" sz="1900" kern="1200" dirty="0"/>
            <a:t>Gambaran </a:t>
          </a:r>
          <a:r>
            <a:rPr lang="en-US" sz="1900" kern="1200" dirty="0" err="1"/>
            <a:t>umum</a:t>
          </a:r>
          <a:endParaRPr lang="en-US" sz="1900" kern="1200" dirty="0"/>
        </a:p>
      </dsp:txBody>
      <dsp:txXfrm>
        <a:off x="202" y="1564357"/>
        <a:ext cx="2441809" cy="1758102"/>
      </dsp:txXfrm>
    </dsp:sp>
    <dsp:sp modelId="{BBA91679-4684-4A04-8AEB-03038C78A75C}">
      <dsp:nvSpPr>
        <dsp:cNvPr id="0" name=""/>
        <dsp:cNvSpPr/>
      </dsp:nvSpPr>
      <dsp:spPr>
        <a:xfrm>
          <a:off x="202" y="392289"/>
          <a:ext cx="2441809" cy="1172068"/>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1196" tIns="165100" rIns="241196"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endParaRPr lang="en-US" sz="6100" kern="1200" dirty="0"/>
        </a:p>
      </dsp:txBody>
      <dsp:txXfrm>
        <a:off x="202" y="392289"/>
        <a:ext cx="2441809" cy="1172068"/>
      </dsp:txXfrm>
    </dsp:sp>
    <dsp:sp modelId="{00AE7F27-0E5D-4AFB-ACD6-B5A19E79EA42}">
      <dsp:nvSpPr>
        <dsp:cNvPr id="0" name=""/>
        <dsp:cNvSpPr/>
      </dsp:nvSpPr>
      <dsp:spPr>
        <a:xfrm>
          <a:off x="2637356" y="392289"/>
          <a:ext cx="2441809" cy="2930170"/>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196" tIns="0" rIns="241196" bIns="330200" numCol="1" spcCol="1270" anchor="t" anchorCtr="0">
          <a:noAutofit/>
        </a:bodyPr>
        <a:lstStyle/>
        <a:p>
          <a:pPr marL="0" lvl="0" indent="0" algn="l" defTabSz="844550">
            <a:lnSpc>
              <a:spcPct val="90000"/>
            </a:lnSpc>
            <a:spcBef>
              <a:spcPct val="0"/>
            </a:spcBef>
            <a:spcAft>
              <a:spcPct val="35000"/>
            </a:spcAft>
            <a:buNone/>
            <a:defRPr cap="all"/>
          </a:pPr>
          <a:r>
            <a:rPr lang="en-US" sz="1900" kern="1200" dirty="0" err="1"/>
            <a:t>Pemahaman</a:t>
          </a:r>
          <a:r>
            <a:rPr lang="en-US" sz="1900" kern="1200" dirty="0"/>
            <a:t> data</a:t>
          </a:r>
        </a:p>
      </dsp:txBody>
      <dsp:txXfrm>
        <a:off x="2637356" y="1564357"/>
        <a:ext cx="2441809" cy="1758102"/>
      </dsp:txXfrm>
    </dsp:sp>
    <dsp:sp modelId="{975C752B-C37A-4BA6-A3AE-2202A141404A}">
      <dsp:nvSpPr>
        <dsp:cNvPr id="0" name=""/>
        <dsp:cNvSpPr/>
      </dsp:nvSpPr>
      <dsp:spPr>
        <a:xfrm>
          <a:off x="2637356" y="392289"/>
          <a:ext cx="2441809" cy="1172068"/>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1196" tIns="165100" rIns="241196"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37356" y="392289"/>
        <a:ext cx="2441809" cy="1172068"/>
      </dsp:txXfrm>
    </dsp:sp>
    <dsp:sp modelId="{CAD62F17-E99D-4FEF-B376-961CA4CB20EB}">
      <dsp:nvSpPr>
        <dsp:cNvPr id="0" name=""/>
        <dsp:cNvSpPr/>
      </dsp:nvSpPr>
      <dsp:spPr>
        <a:xfrm>
          <a:off x="5274509" y="392289"/>
          <a:ext cx="2441809" cy="2930170"/>
        </a:xfrm>
        <a:prstGeom prst="rect">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196" tIns="0" rIns="241196" bIns="330200" numCol="1" spcCol="1270" anchor="t" anchorCtr="0">
          <a:noAutofit/>
        </a:bodyPr>
        <a:lstStyle/>
        <a:p>
          <a:pPr marL="0" lvl="0" indent="0" algn="l" defTabSz="844550">
            <a:lnSpc>
              <a:spcPct val="90000"/>
            </a:lnSpc>
            <a:spcBef>
              <a:spcPct val="0"/>
            </a:spcBef>
            <a:spcAft>
              <a:spcPct val="35000"/>
            </a:spcAft>
            <a:buNone/>
            <a:defRPr cap="all"/>
          </a:pPr>
          <a:r>
            <a:rPr lang="en-US" sz="1900" kern="1200" dirty="0" err="1"/>
            <a:t>Analisis</a:t>
          </a:r>
          <a:r>
            <a:rPr lang="en-US" sz="1900" kern="1200" dirty="0"/>
            <a:t> scenario</a:t>
          </a:r>
        </a:p>
        <a:p>
          <a:pPr marL="0" lvl="0" indent="0" algn="l" defTabSz="844550">
            <a:lnSpc>
              <a:spcPct val="90000"/>
            </a:lnSpc>
            <a:spcBef>
              <a:spcPct val="0"/>
            </a:spcBef>
            <a:spcAft>
              <a:spcPct val="35000"/>
            </a:spcAft>
            <a:buNone/>
            <a:defRPr cap="all"/>
          </a:pPr>
          <a:r>
            <a:rPr lang="en-US" sz="1900" kern="1200" cap="none" dirty="0" err="1"/>
            <a:t>Membawa</a:t>
          </a:r>
          <a:r>
            <a:rPr lang="en-US" sz="1900" kern="1200" cap="none" dirty="0"/>
            <a:t> </a:t>
          </a:r>
          <a:r>
            <a:rPr lang="en-US" sz="1900" kern="1200" cap="none" dirty="0" err="1"/>
            <a:t>semua</a:t>
          </a:r>
          <a:r>
            <a:rPr lang="en-US" sz="1900" kern="1200" cap="none" dirty="0"/>
            <a:t> segment </a:t>
          </a:r>
          <a:r>
            <a:rPr lang="en-US" sz="1900" kern="1200" cap="none" dirty="0" err="1"/>
            <a:t>ke</a:t>
          </a:r>
          <a:r>
            <a:rPr lang="en-US" sz="1900" kern="1200" cap="none" dirty="0"/>
            <a:t> segment </a:t>
          </a:r>
          <a:r>
            <a:rPr lang="en-US" sz="1900" kern="1200" cap="none" dirty="0" err="1"/>
            <a:t>tertinggi</a:t>
          </a:r>
          <a:endParaRPr lang="en-US" sz="1900" kern="1200" cap="none" dirty="0"/>
        </a:p>
      </dsp:txBody>
      <dsp:txXfrm>
        <a:off x="5274509" y="1564357"/>
        <a:ext cx="2441809" cy="1758102"/>
      </dsp:txXfrm>
    </dsp:sp>
    <dsp:sp modelId="{E20811D6-E5D4-4C9E-AABF-9E0E1902CA2C}">
      <dsp:nvSpPr>
        <dsp:cNvPr id="0" name=""/>
        <dsp:cNvSpPr/>
      </dsp:nvSpPr>
      <dsp:spPr>
        <a:xfrm>
          <a:off x="5274509" y="392289"/>
          <a:ext cx="2441809" cy="1172068"/>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1196" tIns="165100" rIns="241196"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274509" y="392289"/>
        <a:ext cx="2441809" cy="1172068"/>
      </dsp:txXfrm>
    </dsp:sp>
    <dsp:sp modelId="{98A67AC1-6C68-4DD8-8255-D510EC1B4669}">
      <dsp:nvSpPr>
        <dsp:cNvPr id="0" name=""/>
        <dsp:cNvSpPr/>
      </dsp:nvSpPr>
      <dsp:spPr>
        <a:xfrm>
          <a:off x="7911663" y="392289"/>
          <a:ext cx="2441809" cy="2930170"/>
        </a:xfrm>
        <a:prstGeom prst="rect">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196" tIns="0" rIns="241196" bIns="330200" numCol="1" spcCol="1270" anchor="t" anchorCtr="0">
          <a:noAutofit/>
        </a:bodyPr>
        <a:lstStyle/>
        <a:p>
          <a:pPr marL="0" lvl="0" indent="0" algn="l" defTabSz="844550">
            <a:lnSpc>
              <a:spcPct val="90000"/>
            </a:lnSpc>
            <a:spcBef>
              <a:spcPct val="0"/>
            </a:spcBef>
            <a:spcAft>
              <a:spcPct val="35000"/>
            </a:spcAft>
            <a:buNone/>
            <a:defRPr cap="all"/>
          </a:pPr>
          <a:r>
            <a:rPr lang="en-US" sz="1900" kern="1200" dirty="0"/>
            <a:t>Strategi </a:t>
          </a:r>
          <a:r>
            <a:rPr lang="en-US" sz="1900" kern="1200" dirty="0" err="1"/>
            <a:t>perkembangan</a:t>
          </a:r>
          <a:endParaRPr lang="en-US" sz="1900" kern="1200" dirty="0"/>
        </a:p>
      </dsp:txBody>
      <dsp:txXfrm>
        <a:off x="7911663" y="1564357"/>
        <a:ext cx="2441809" cy="1758102"/>
      </dsp:txXfrm>
    </dsp:sp>
    <dsp:sp modelId="{5AB3F30E-97F4-439E-AC1C-D308D975D6A6}">
      <dsp:nvSpPr>
        <dsp:cNvPr id="0" name=""/>
        <dsp:cNvSpPr/>
      </dsp:nvSpPr>
      <dsp:spPr>
        <a:xfrm>
          <a:off x="7911663" y="392289"/>
          <a:ext cx="2441809" cy="1172068"/>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1196" tIns="165100" rIns="241196" bIns="165100" numCol="1" spcCol="1270" anchor="ctr" anchorCtr="0">
          <a:noAutofit/>
        </a:bodyPr>
        <a:lstStyle/>
        <a:p>
          <a:pPr marL="0" lvl="0" indent="0" algn="l" defTabSz="2711450">
            <a:lnSpc>
              <a:spcPct val="90000"/>
            </a:lnSpc>
            <a:spcBef>
              <a:spcPct val="0"/>
            </a:spcBef>
            <a:spcAft>
              <a:spcPct val="35000"/>
            </a:spcAft>
            <a:buNone/>
          </a:pPr>
          <a:r>
            <a:rPr lang="en-ID" sz="6100" kern="1200"/>
            <a:t>04</a:t>
          </a:r>
        </a:p>
      </dsp:txBody>
      <dsp:txXfrm>
        <a:off x="7911663" y="392289"/>
        <a:ext cx="2441809" cy="1172068"/>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5/22/2025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5/22/2025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t="7778" b="7779"/>
          <a:stretch/>
        </p:blipFill>
        <p:spPr>
          <a:xfrm>
            <a:off x="0" y="0"/>
            <a:ext cx="12192000"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2648381"/>
          </a:xfrm>
        </p:spPr>
        <p:txBody>
          <a:bodyPr>
            <a:normAutofit/>
          </a:bodyPr>
          <a:lstStyle/>
          <a:p>
            <a:r>
              <a:rPr lang="en-US" sz="9600" dirty="0">
                <a:solidFill>
                  <a:schemeClr val="tx1"/>
                </a:solidFill>
              </a:rPr>
              <a:t>Supermarket</a:t>
            </a:r>
            <a:br>
              <a:rPr lang="en-US" sz="4800" dirty="0">
                <a:solidFill>
                  <a:schemeClr val="tx1"/>
                </a:solidFill>
              </a:rPr>
            </a:br>
            <a:r>
              <a:rPr lang="en-US" sz="4800" dirty="0">
                <a:solidFill>
                  <a:schemeClr val="tx1"/>
                </a:solidFill>
              </a:rPr>
              <a:t>Customer Retention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49"/>
            <a:ext cx="9440034" cy="1397951"/>
          </a:xfrm>
        </p:spPr>
        <p:txBody>
          <a:bodyPr>
            <a:normAutofit/>
          </a:bodyPr>
          <a:lstStyle/>
          <a:p>
            <a:r>
              <a:rPr lang="en-US" sz="2000" b="1" dirty="0"/>
              <a:t>Eldi Andreanov</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alphaModFix amt="40000"/>
          </a:blip>
          <a:tile tx="0" ty="0" sx="100000" sy="100000" flip="none" algn="tl"/>
        </a:blipFill>
        <a:effectLst/>
      </p:bgPr>
    </p:bg>
    <p:spTree>
      <p:nvGrpSpPr>
        <p:cNvPr id="1" name="">
          <a:extLst>
            <a:ext uri="{FF2B5EF4-FFF2-40B4-BE49-F238E27FC236}">
              <a16:creationId xmlns:a16="http://schemas.microsoft.com/office/drawing/2014/main" id="{749468DD-97AA-1F6F-AFB8-E9B2539487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2FC283-03A7-AA74-55BD-2DEA9FD27503}"/>
              </a:ext>
            </a:extLst>
          </p:cNvPr>
          <p:cNvSpPr>
            <a:spLocks noGrp="1"/>
          </p:cNvSpPr>
          <p:nvPr>
            <p:ph type="title"/>
          </p:nvPr>
        </p:nvSpPr>
        <p:spPr/>
        <p:txBody>
          <a:bodyPr/>
          <a:lstStyle/>
          <a:p>
            <a:r>
              <a:rPr lang="en-US" dirty="0" err="1">
                <a:solidFill>
                  <a:schemeClr val="bg1"/>
                </a:solidFill>
                <a:effectLst/>
              </a:rPr>
              <a:t>Dataframe</a:t>
            </a:r>
            <a:r>
              <a:rPr lang="en-US" dirty="0">
                <a:solidFill>
                  <a:schemeClr val="bg1"/>
                </a:solidFill>
                <a:effectLst/>
              </a:rPr>
              <a:t> </a:t>
            </a:r>
            <a:r>
              <a:rPr lang="en-US" dirty="0" err="1">
                <a:solidFill>
                  <a:schemeClr val="bg1"/>
                </a:solidFill>
                <a:effectLst/>
              </a:rPr>
              <a:t>Tambahan</a:t>
            </a:r>
            <a:endParaRPr lang="en-ID" dirty="0">
              <a:solidFill>
                <a:schemeClr val="bg1"/>
              </a:solidFill>
              <a:effectLst/>
            </a:endParaRPr>
          </a:p>
        </p:txBody>
      </p:sp>
      <p:sp>
        <p:nvSpPr>
          <p:cNvPr id="4" name="Title 1">
            <a:extLst>
              <a:ext uri="{FF2B5EF4-FFF2-40B4-BE49-F238E27FC236}">
                <a16:creationId xmlns:a16="http://schemas.microsoft.com/office/drawing/2014/main" id="{D00AE76B-BB49-D8BE-F89F-6A26C3C56165}"/>
              </a:ext>
            </a:extLst>
          </p:cNvPr>
          <p:cNvSpPr txBox="1">
            <a:spLocks/>
          </p:cNvSpPr>
          <p:nvPr/>
        </p:nvSpPr>
        <p:spPr>
          <a:xfrm>
            <a:off x="42410" y="59055"/>
            <a:ext cx="4792057"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solidFill>
                  <a:schemeClr val="bg1"/>
                </a:solidFill>
                <a:effectLst/>
                <a:latin typeface="Arial" panose="020B0604020202020204" pitchFamily="34" charset="0"/>
                <a:cs typeface="Arial" panose="020B0604020202020204" pitchFamily="34" charset="0"/>
              </a:rPr>
              <a:t>Gambaran </a:t>
            </a:r>
            <a:r>
              <a:rPr lang="en-US" sz="1100" dirty="0" err="1">
                <a:solidFill>
                  <a:schemeClr val="bg1"/>
                </a:solidFill>
                <a:effectLst/>
                <a:latin typeface="Arial" panose="020B0604020202020204" pitchFamily="34" charset="0"/>
                <a:cs typeface="Arial" panose="020B0604020202020204" pitchFamily="34" charset="0"/>
              </a:rPr>
              <a:t>umum</a:t>
            </a:r>
            <a:r>
              <a:rPr lang="en-US" sz="1100" dirty="0">
                <a:solidFill>
                  <a:schemeClr val="bg1"/>
                </a:solidFill>
                <a:effectLst/>
                <a:latin typeface="Arial" panose="020B0604020202020204" pitchFamily="34" charset="0"/>
                <a:cs typeface="Arial" panose="020B0604020202020204" pitchFamily="34" charset="0"/>
              </a:rPr>
              <a:t> | </a:t>
            </a:r>
            <a:r>
              <a:rPr lang="en-US" sz="1300" b="1" dirty="0" err="1">
                <a:solidFill>
                  <a:schemeClr val="bg1"/>
                </a:solidFill>
                <a:effectLst/>
                <a:latin typeface="Arial" panose="020B0604020202020204" pitchFamily="34" charset="0"/>
                <a:cs typeface="Arial" panose="020B0604020202020204" pitchFamily="34" charset="0"/>
              </a:rPr>
              <a:t>Pemahaman</a:t>
            </a:r>
            <a:r>
              <a:rPr lang="en-US" sz="1300" b="1" dirty="0">
                <a:solidFill>
                  <a:schemeClr val="bg1"/>
                </a:solidFill>
                <a:effectLst/>
                <a:latin typeface="Arial" panose="020B0604020202020204" pitchFamily="34" charset="0"/>
                <a:cs typeface="Arial" panose="020B0604020202020204" pitchFamily="34" charset="0"/>
              </a:rPr>
              <a:t> data </a:t>
            </a:r>
            <a:r>
              <a:rPr lang="en-US" sz="1100" dirty="0">
                <a:solidFill>
                  <a:schemeClr val="bg1"/>
                </a:solidFill>
                <a:effectLst/>
                <a:latin typeface="Arial" panose="020B0604020202020204" pitchFamily="34" charset="0"/>
                <a:cs typeface="Arial" panose="020B0604020202020204" pitchFamily="34" charset="0"/>
              </a:rPr>
              <a:t>| </a:t>
            </a:r>
            <a:r>
              <a:rPr lang="en-US" sz="1100" dirty="0" err="1">
                <a:solidFill>
                  <a:schemeClr val="bg1"/>
                </a:solidFill>
                <a:effectLst/>
                <a:latin typeface="Arial" panose="020B0604020202020204" pitchFamily="34" charset="0"/>
                <a:cs typeface="Arial" panose="020B0604020202020204" pitchFamily="34" charset="0"/>
              </a:rPr>
              <a:t>Analisis</a:t>
            </a:r>
            <a:r>
              <a:rPr lang="en-US" sz="1100" dirty="0">
                <a:solidFill>
                  <a:schemeClr val="bg1"/>
                </a:solidFill>
                <a:effectLst/>
                <a:latin typeface="Arial" panose="020B0604020202020204" pitchFamily="34" charset="0"/>
                <a:cs typeface="Arial" panose="020B0604020202020204" pitchFamily="34" charset="0"/>
              </a:rPr>
              <a:t> scenario | Strategi </a:t>
            </a:r>
            <a:r>
              <a:rPr lang="en-US" sz="1100" dirty="0" err="1">
                <a:solidFill>
                  <a:schemeClr val="bg1"/>
                </a:solidFill>
                <a:effectLst/>
                <a:latin typeface="Arial" panose="020B0604020202020204" pitchFamily="34" charset="0"/>
                <a:cs typeface="Arial" panose="020B0604020202020204" pitchFamily="34" charset="0"/>
              </a:rPr>
              <a:t>perkembangan</a:t>
            </a:r>
            <a:endParaRPr lang="en-ID" sz="1100" dirty="0">
              <a:solidFill>
                <a:schemeClr val="bg1"/>
              </a:solidFill>
              <a:effectLst/>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6DA0F8BA-4070-E51C-92E1-341EE1CC8545}"/>
              </a:ext>
            </a:extLst>
          </p:cNvPr>
          <p:cNvSpPr>
            <a:spLocks noGrp="1"/>
          </p:cNvSpPr>
          <p:nvPr>
            <p:ph idx="1"/>
          </p:nvPr>
        </p:nvSpPr>
        <p:spPr>
          <a:xfrm>
            <a:off x="358218" y="2076450"/>
            <a:ext cx="11516281" cy="3016250"/>
          </a:xfrm>
        </p:spPr>
        <p:txBody>
          <a:bodyPr>
            <a:normAutofit/>
          </a:bodyPr>
          <a:lstStyle/>
          <a:p>
            <a:r>
              <a:rPr lang="en-US" dirty="0">
                <a:solidFill>
                  <a:schemeClr val="bg1"/>
                </a:solidFill>
                <a:effectLst/>
              </a:rPr>
              <a:t>M</a:t>
            </a:r>
            <a:r>
              <a:rPr lang="en-ID" dirty="0" err="1">
                <a:solidFill>
                  <a:schemeClr val="bg1"/>
                </a:solidFill>
                <a:effectLst/>
              </a:rPr>
              <a:t>embuat</a:t>
            </a:r>
            <a:r>
              <a:rPr lang="en-ID" dirty="0">
                <a:solidFill>
                  <a:schemeClr val="bg1"/>
                </a:solidFill>
                <a:effectLst/>
              </a:rPr>
              <a:t> </a:t>
            </a:r>
            <a:r>
              <a:rPr lang="en-ID" dirty="0" err="1">
                <a:solidFill>
                  <a:schemeClr val="bg1"/>
                </a:solidFill>
                <a:effectLst/>
              </a:rPr>
              <a:t>dataframe</a:t>
            </a:r>
            <a:r>
              <a:rPr lang="en-ID" dirty="0">
                <a:solidFill>
                  <a:schemeClr val="bg1"/>
                </a:solidFill>
                <a:effectLst/>
              </a:rPr>
              <a:t> </a:t>
            </a:r>
            <a:r>
              <a:rPr lang="en-ID" dirty="0" err="1">
                <a:solidFill>
                  <a:schemeClr val="bg1"/>
                </a:solidFill>
                <a:effectLst/>
              </a:rPr>
              <a:t>baru</a:t>
            </a:r>
            <a:r>
              <a:rPr lang="en-ID" dirty="0">
                <a:solidFill>
                  <a:schemeClr val="bg1"/>
                </a:solidFill>
                <a:effectLst/>
              </a:rPr>
              <a:t> LRMF yang </a:t>
            </a:r>
            <a:r>
              <a:rPr lang="en-ID" dirty="0" err="1">
                <a:solidFill>
                  <a:schemeClr val="bg1"/>
                </a:solidFill>
                <a:effectLst/>
              </a:rPr>
              <a:t>berisi</a:t>
            </a:r>
            <a:r>
              <a:rPr lang="en-ID" dirty="0">
                <a:solidFill>
                  <a:schemeClr val="bg1"/>
                </a:solidFill>
                <a:effectLst/>
              </a:rPr>
              <a:t>:</a:t>
            </a:r>
          </a:p>
          <a:p>
            <a:pPr lvl="1"/>
            <a:r>
              <a:rPr lang="en-ID" dirty="0">
                <a:solidFill>
                  <a:schemeClr val="bg1"/>
                </a:solidFill>
                <a:effectLst/>
              </a:rPr>
              <a:t>ID</a:t>
            </a:r>
          </a:p>
          <a:p>
            <a:pPr lvl="1"/>
            <a:r>
              <a:rPr lang="en-ID" dirty="0">
                <a:solidFill>
                  <a:schemeClr val="bg1"/>
                </a:solidFill>
                <a:effectLst/>
              </a:rPr>
              <a:t>Monetary (group by ID)</a:t>
            </a:r>
          </a:p>
          <a:p>
            <a:pPr lvl="1"/>
            <a:r>
              <a:rPr lang="en-ID" dirty="0">
                <a:solidFill>
                  <a:schemeClr val="bg1"/>
                </a:solidFill>
                <a:effectLst/>
              </a:rPr>
              <a:t>Frequency (group by ID)</a:t>
            </a:r>
          </a:p>
          <a:p>
            <a:pPr lvl="1"/>
            <a:r>
              <a:rPr lang="en-ID" dirty="0">
                <a:solidFill>
                  <a:schemeClr val="bg1"/>
                </a:solidFill>
                <a:effectLst/>
              </a:rPr>
              <a:t>Recency : Recency </a:t>
            </a:r>
            <a:r>
              <a:rPr lang="en-ID" dirty="0" err="1">
                <a:solidFill>
                  <a:schemeClr val="bg1"/>
                </a:solidFill>
                <a:effectLst/>
              </a:rPr>
              <a:t>terendah</a:t>
            </a:r>
            <a:r>
              <a:rPr lang="en-ID" dirty="0">
                <a:solidFill>
                  <a:schemeClr val="bg1"/>
                </a:solidFill>
                <a:effectLst/>
              </a:rPr>
              <a:t> </a:t>
            </a:r>
            <a:r>
              <a:rPr lang="en-ID" dirty="0" err="1">
                <a:solidFill>
                  <a:schemeClr val="bg1"/>
                </a:solidFill>
                <a:effectLst/>
              </a:rPr>
              <a:t>dari</a:t>
            </a:r>
            <a:r>
              <a:rPr lang="en-ID" dirty="0">
                <a:solidFill>
                  <a:schemeClr val="bg1"/>
                </a:solidFill>
                <a:effectLst/>
              </a:rPr>
              <a:t> ID.</a:t>
            </a:r>
          </a:p>
          <a:p>
            <a:pPr lvl="1"/>
            <a:r>
              <a:rPr lang="en-ID" dirty="0">
                <a:solidFill>
                  <a:schemeClr val="bg1"/>
                </a:solidFill>
                <a:effectLst/>
              </a:rPr>
              <a:t>Length : </a:t>
            </a:r>
            <a:r>
              <a:rPr lang="en-ID" dirty="0" err="1">
                <a:solidFill>
                  <a:schemeClr val="bg1"/>
                </a:solidFill>
                <a:effectLst/>
              </a:rPr>
              <a:t>Selisih</a:t>
            </a:r>
            <a:r>
              <a:rPr lang="en-ID" dirty="0">
                <a:solidFill>
                  <a:schemeClr val="bg1"/>
                </a:solidFill>
                <a:effectLst/>
              </a:rPr>
              <a:t> </a:t>
            </a:r>
            <a:r>
              <a:rPr lang="en-ID" dirty="0" err="1">
                <a:solidFill>
                  <a:schemeClr val="bg1"/>
                </a:solidFill>
                <a:effectLst/>
              </a:rPr>
              <a:t>antara</a:t>
            </a:r>
            <a:r>
              <a:rPr lang="en-ID" dirty="0">
                <a:solidFill>
                  <a:schemeClr val="bg1"/>
                </a:solidFill>
                <a:effectLst/>
              </a:rPr>
              <a:t> Analysis date – </a:t>
            </a:r>
            <a:r>
              <a:rPr lang="en-ID" dirty="0" err="1">
                <a:solidFill>
                  <a:schemeClr val="bg1"/>
                </a:solidFill>
                <a:effectLst/>
              </a:rPr>
              <a:t>Dt_Customer</a:t>
            </a:r>
            <a:r>
              <a:rPr lang="en-ID" dirty="0">
                <a:solidFill>
                  <a:schemeClr val="bg1"/>
                </a:solidFill>
                <a:effectLst/>
              </a:rPr>
              <a:t>  </a:t>
            </a:r>
          </a:p>
        </p:txBody>
      </p:sp>
    </p:spTree>
    <p:extLst>
      <p:ext uri="{BB962C8B-B14F-4D97-AF65-F5344CB8AC3E}">
        <p14:creationId xmlns:p14="http://schemas.microsoft.com/office/powerpoint/2010/main" val="2055098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tile tx="0" ty="0" sx="100000" sy="100000" flip="none" algn="tl"/>
        </a:blipFill>
        <a:effectLst/>
      </p:bgPr>
    </p:bg>
    <p:spTree>
      <p:nvGrpSpPr>
        <p:cNvPr id="1" name="">
          <a:extLst>
            <a:ext uri="{FF2B5EF4-FFF2-40B4-BE49-F238E27FC236}">
              <a16:creationId xmlns:a16="http://schemas.microsoft.com/office/drawing/2014/main" id="{A481B3A0-5A92-2710-4163-72E3515F35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030683-00D6-C381-D3FE-3DC0D7F5F635}"/>
              </a:ext>
            </a:extLst>
          </p:cNvPr>
          <p:cNvSpPr>
            <a:spLocks noGrp="1"/>
          </p:cNvSpPr>
          <p:nvPr>
            <p:ph type="title"/>
          </p:nvPr>
        </p:nvSpPr>
        <p:spPr/>
        <p:txBody>
          <a:bodyPr/>
          <a:lstStyle/>
          <a:p>
            <a:r>
              <a:rPr lang="en-US" dirty="0" err="1">
                <a:solidFill>
                  <a:schemeClr val="bg1"/>
                </a:solidFill>
                <a:effectLst/>
              </a:rPr>
              <a:t>Membagi</a:t>
            </a:r>
            <a:r>
              <a:rPr lang="en-US" dirty="0">
                <a:solidFill>
                  <a:schemeClr val="bg1"/>
                </a:solidFill>
                <a:effectLst/>
              </a:rPr>
              <a:t> LRMF </a:t>
            </a:r>
            <a:r>
              <a:rPr lang="en-US" dirty="0" err="1">
                <a:solidFill>
                  <a:schemeClr val="bg1"/>
                </a:solidFill>
                <a:effectLst/>
              </a:rPr>
              <a:t>ke</a:t>
            </a:r>
            <a:r>
              <a:rPr lang="en-US" dirty="0">
                <a:solidFill>
                  <a:schemeClr val="bg1"/>
                </a:solidFill>
                <a:effectLst/>
              </a:rPr>
              <a:t> </a:t>
            </a:r>
            <a:r>
              <a:rPr lang="en-US" dirty="0" err="1">
                <a:solidFill>
                  <a:schemeClr val="bg1"/>
                </a:solidFill>
                <a:effectLst/>
              </a:rPr>
              <a:t>dalam</a:t>
            </a:r>
            <a:r>
              <a:rPr lang="en-US" dirty="0">
                <a:solidFill>
                  <a:schemeClr val="bg1"/>
                </a:solidFill>
                <a:effectLst/>
              </a:rPr>
              <a:t> 3 </a:t>
            </a:r>
            <a:r>
              <a:rPr lang="en-US" dirty="0" err="1">
                <a:solidFill>
                  <a:schemeClr val="bg1"/>
                </a:solidFill>
                <a:effectLst/>
              </a:rPr>
              <a:t>segmen</a:t>
            </a:r>
            <a:endParaRPr lang="en-ID" dirty="0">
              <a:solidFill>
                <a:schemeClr val="bg1"/>
              </a:solidFill>
              <a:effectLst/>
            </a:endParaRPr>
          </a:p>
        </p:txBody>
      </p:sp>
      <p:sp>
        <p:nvSpPr>
          <p:cNvPr id="4" name="Title 1">
            <a:extLst>
              <a:ext uri="{FF2B5EF4-FFF2-40B4-BE49-F238E27FC236}">
                <a16:creationId xmlns:a16="http://schemas.microsoft.com/office/drawing/2014/main" id="{BFBB9E8C-57D5-F3BB-82B2-CF719E13C3F6}"/>
              </a:ext>
            </a:extLst>
          </p:cNvPr>
          <p:cNvSpPr txBox="1">
            <a:spLocks/>
          </p:cNvSpPr>
          <p:nvPr/>
        </p:nvSpPr>
        <p:spPr>
          <a:xfrm>
            <a:off x="42410" y="59055"/>
            <a:ext cx="4792057"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solidFill>
                  <a:schemeClr val="bg1"/>
                </a:solidFill>
                <a:effectLst/>
                <a:latin typeface="Arial" panose="020B0604020202020204" pitchFamily="34" charset="0"/>
                <a:cs typeface="Arial" panose="020B0604020202020204" pitchFamily="34" charset="0"/>
              </a:rPr>
              <a:t>Gambaran </a:t>
            </a:r>
            <a:r>
              <a:rPr lang="en-US" sz="1100" dirty="0" err="1">
                <a:solidFill>
                  <a:schemeClr val="bg1"/>
                </a:solidFill>
                <a:effectLst/>
                <a:latin typeface="Arial" panose="020B0604020202020204" pitchFamily="34" charset="0"/>
                <a:cs typeface="Arial" panose="020B0604020202020204" pitchFamily="34" charset="0"/>
              </a:rPr>
              <a:t>umum</a:t>
            </a:r>
            <a:r>
              <a:rPr lang="en-US" sz="1100" dirty="0">
                <a:solidFill>
                  <a:schemeClr val="bg1"/>
                </a:solidFill>
                <a:effectLst/>
                <a:latin typeface="Arial" panose="020B0604020202020204" pitchFamily="34" charset="0"/>
                <a:cs typeface="Arial" panose="020B0604020202020204" pitchFamily="34" charset="0"/>
              </a:rPr>
              <a:t> | </a:t>
            </a:r>
            <a:r>
              <a:rPr lang="en-US" sz="1300" b="1" dirty="0" err="1">
                <a:solidFill>
                  <a:schemeClr val="bg1"/>
                </a:solidFill>
                <a:effectLst/>
                <a:latin typeface="Arial" panose="020B0604020202020204" pitchFamily="34" charset="0"/>
                <a:cs typeface="Arial" panose="020B0604020202020204" pitchFamily="34" charset="0"/>
              </a:rPr>
              <a:t>Pemahaman</a:t>
            </a:r>
            <a:r>
              <a:rPr lang="en-US" sz="1300" b="1" dirty="0">
                <a:solidFill>
                  <a:schemeClr val="bg1"/>
                </a:solidFill>
                <a:effectLst/>
                <a:latin typeface="Arial" panose="020B0604020202020204" pitchFamily="34" charset="0"/>
                <a:cs typeface="Arial" panose="020B0604020202020204" pitchFamily="34" charset="0"/>
              </a:rPr>
              <a:t> data </a:t>
            </a:r>
            <a:r>
              <a:rPr lang="en-US" sz="1100" dirty="0">
                <a:solidFill>
                  <a:schemeClr val="bg1"/>
                </a:solidFill>
                <a:effectLst/>
                <a:latin typeface="Arial" panose="020B0604020202020204" pitchFamily="34" charset="0"/>
                <a:cs typeface="Arial" panose="020B0604020202020204" pitchFamily="34" charset="0"/>
              </a:rPr>
              <a:t>| </a:t>
            </a:r>
            <a:r>
              <a:rPr lang="en-US" sz="1100" dirty="0" err="1">
                <a:solidFill>
                  <a:schemeClr val="bg1"/>
                </a:solidFill>
                <a:effectLst/>
                <a:latin typeface="Arial" panose="020B0604020202020204" pitchFamily="34" charset="0"/>
                <a:cs typeface="Arial" panose="020B0604020202020204" pitchFamily="34" charset="0"/>
              </a:rPr>
              <a:t>Analisis</a:t>
            </a:r>
            <a:r>
              <a:rPr lang="en-US" sz="1100" dirty="0">
                <a:solidFill>
                  <a:schemeClr val="bg1"/>
                </a:solidFill>
                <a:effectLst/>
                <a:latin typeface="Arial" panose="020B0604020202020204" pitchFamily="34" charset="0"/>
                <a:cs typeface="Arial" panose="020B0604020202020204" pitchFamily="34" charset="0"/>
              </a:rPr>
              <a:t> scenario | Strategi </a:t>
            </a:r>
            <a:r>
              <a:rPr lang="en-US" sz="1100" dirty="0" err="1">
                <a:solidFill>
                  <a:schemeClr val="bg1"/>
                </a:solidFill>
                <a:effectLst/>
                <a:latin typeface="Arial" panose="020B0604020202020204" pitchFamily="34" charset="0"/>
                <a:cs typeface="Arial" panose="020B0604020202020204" pitchFamily="34" charset="0"/>
              </a:rPr>
              <a:t>perkembangan</a:t>
            </a:r>
            <a:endParaRPr lang="en-ID" sz="1100" dirty="0">
              <a:solidFill>
                <a:schemeClr val="bg1"/>
              </a:solidFill>
              <a:effectLst/>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198F4399-5FAC-B075-FA4F-DBBC22BF37E6}"/>
              </a:ext>
            </a:extLst>
          </p:cNvPr>
          <p:cNvSpPr>
            <a:spLocks noGrp="1"/>
          </p:cNvSpPr>
          <p:nvPr>
            <p:ph idx="1"/>
          </p:nvPr>
        </p:nvSpPr>
        <p:spPr>
          <a:xfrm>
            <a:off x="358218" y="2076450"/>
            <a:ext cx="11516281" cy="1741406"/>
          </a:xfrm>
        </p:spPr>
        <p:txBody>
          <a:bodyPr>
            <a:normAutofit/>
          </a:bodyPr>
          <a:lstStyle/>
          <a:p>
            <a:r>
              <a:rPr lang="en-US" dirty="0" err="1">
                <a:solidFill>
                  <a:schemeClr val="bg1"/>
                </a:solidFill>
                <a:effectLst/>
              </a:rPr>
              <a:t>Segmen</a:t>
            </a:r>
            <a:r>
              <a:rPr lang="en-US" dirty="0">
                <a:solidFill>
                  <a:schemeClr val="bg1"/>
                </a:solidFill>
                <a:effectLst/>
              </a:rPr>
              <a:t> 0: </a:t>
            </a:r>
            <a:r>
              <a:rPr lang="en-US" dirty="0" err="1">
                <a:solidFill>
                  <a:schemeClr val="bg1"/>
                </a:solidFill>
                <a:effectLst/>
              </a:rPr>
              <a:t>Segmen</a:t>
            </a:r>
            <a:r>
              <a:rPr lang="en-US" dirty="0">
                <a:solidFill>
                  <a:schemeClr val="bg1"/>
                </a:solidFill>
                <a:effectLst/>
              </a:rPr>
              <a:t> </a:t>
            </a:r>
            <a:r>
              <a:rPr lang="en-US" dirty="0" err="1">
                <a:solidFill>
                  <a:schemeClr val="bg1"/>
                </a:solidFill>
                <a:effectLst/>
              </a:rPr>
              <a:t>rendah</a:t>
            </a:r>
            <a:endParaRPr lang="en-US" dirty="0">
              <a:solidFill>
                <a:schemeClr val="bg1"/>
              </a:solidFill>
              <a:effectLst/>
            </a:endParaRPr>
          </a:p>
          <a:p>
            <a:r>
              <a:rPr lang="en-US" dirty="0" err="1">
                <a:solidFill>
                  <a:schemeClr val="bg1"/>
                </a:solidFill>
                <a:effectLst/>
              </a:rPr>
              <a:t>Segmen</a:t>
            </a:r>
            <a:r>
              <a:rPr lang="en-US" dirty="0">
                <a:solidFill>
                  <a:schemeClr val="bg1"/>
                </a:solidFill>
                <a:effectLst/>
              </a:rPr>
              <a:t> 1: </a:t>
            </a:r>
            <a:r>
              <a:rPr lang="en-US" dirty="0" err="1">
                <a:solidFill>
                  <a:schemeClr val="bg1"/>
                </a:solidFill>
                <a:effectLst/>
              </a:rPr>
              <a:t>Segmen</a:t>
            </a:r>
            <a:r>
              <a:rPr lang="en-US" dirty="0">
                <a:solidFill>
                  <a:schemeClr val="bg1"/>
                </a:solidFill>
                <a:effectLst/>
              </a:rPr>
              <a:t> </a:t>
            </a:r>
            <a:r>
              <a:rPr lang="en-US" dirty="0" err="1">
                <a:solidFill>
                  <a:schemeClr val="bg1"/>
                </a:solidFill>
                <a:effectLst/>
              </a:rPr>
              <a:t>menengah</a:t>
            </a:r>
            <a:endParaRPr lang="en-US" dirty="0">
              <a:solidFill>
                <a:schemeClr val="bg1"/>
              </a:solidFill>
              <a:effectLst/>
            </a:endParaRPr>
          </a:p>
          <a:p>
            <a:r>
              <a:rPr lang="en-US" dirty="0" err="1">
                <a:solidFill>
                  <a:schemeClr val="bg1"/>
                </a:solidFill>
                <a:effectLst/>
              </a:rPr>
              <a:t>Segmen</a:t>
            </a:r>
            <a:r>
              <a:rPr lang="en-US" dirty="0">
                <a:solidFill>
                  <a:schemeClr val="bg1"/>
                </a:solidFill>
                <a:effectLst/>
              </a:rPr>
              <a:t> 2: </a:t>
            </a:r>
            <a:r>
              <a:rPr lang="en-US" dirty="0" err="1">
                <a:solidFill>
                  <a:schemeClr val="bg1"/>
                </a:solidFill>
                <a:effectLst/>
              </a:rPr>
              <a:t>Segmen</a:t>
            </a:r>
            <a:r>
              <a:rPr lang="en-US" dirty="0">
                <a:solidFill>
                  <a:schemeClr val="bg1"/>
                </a:solidFill>
                <a:effectLst/>
              </a:rPr>
              <a:t> </a:t>
            </a:r>
            <a:r>
              <a:rPr lang="en-US" dirty="0" err="1">
                <a:solidFill>
                  <a:schemeClr val="bg1"/>
                </a:solidFill>
                <a:effectLst/>
              </a:rPr>
              <a:t>tinggi</a:t>
            </a:r>
            <a:endParaRPr lang="en-ID" dirty="0">
              <a:solidFill>
                <a:schemeClr val="bg1"/>
              </a:solidFill>
              <a:effectLst/>
            </a:endParaRPr>
          </a:p>
        </p:txBody>
      </p:sp>
      <p:pic>
        <p:nvPicPr>
          <p:cNvPr id="5" name="Picture 4">
            <a:extLst>
              <a:ext uri="{FF2B5EF4-FFF2-40B4-BE49-F238E27FC236}">
                <a16:creationId xmlns:a16="http://schemas.microsoft.com/office/drawing/2014/main" id="{DF8CA0A3-A303-A3AA-9730-DEC856EBCA4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17680" y="1760404"/>
            <a:ext cx="5836265" cy="4611501"/>
          </a:xfrm>
          <a:prstGeom prst="rect">
            <a:avLst/>
          </a:prstGeom>
        </p:spPr>
      </p:pic>
    </p:spTree>
    <p:extLst>
      <p:ext uri="{BB962C8B-B14F-4D97-AF65-F5344CB8AC3E}">
        <p14:creationId xmlns:p14="http://schemas.microsoft.com/office/powerpoint/2010/main" val="1892760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tile tx="0" ty="0" sx="100000" sy="100000" flip="none" algn="tl"/>
        </a:blipFill>
        <a:effectLst/>
      </p:bgPr>
    </p:bg>
    <p:spTree>
      <p:nvGrpSpPr>
        <p:cNvPr id="1" name="">
          <a:extLst>
            <a:ext uri="{FF2B5EF4-FFF2-40B4-BE49-F238E27FC236}">
              <a16:creationId xmlns:a16="http://schemas.microsoft.com/office/drawing/2014/main" id="{32B37DC8-5473-E9DD-415A-7B5BCD0490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F4081-45A8-F935-0832-0B8688E52BB9}"/>
              </a:ext>
            </a:extLst>
          </p:cNvPr>
          <p:cNvSpPr>
            <a:spLocks noGrp="1"/>
          </p:cNvSpPr>
          <p:nvPr>
            <p:ph type="title"/>
          </p:nvPr>
        </p:nvSpPr>
        <p:spPr>
          <a:xfrm>
            <a:off x="919119" y="430098"/>
            <a:ext cx="10353762" cy="1257300"/>
          </a:xfrm>
        </p:spPr>
        <p:txBody>
          <a:bodyPr/>
          <a:lstStyle/>
          <a:p>
            <a:r>
              <a:rPr lang="en-US" dirty="0" err="1">
                <a:solidFill>
                  <a:schemeClr val="bg1"/>
                </a:solidFill>
                <a:effectLst/>
              </a:rPr>
              <a:t>Karakteristik</a:t>
            </a:r>
            <a:r>
              <a:rPr lang="en-US" dirty="0">
                <a:solidFill>
                  <a:schemeClr val="bg1"/>
                </a:solidFill>
                <a:effectLst/>
              </a:rPr>
              <a:t> masing-masing s</a:t>
            </a:r>
            <a:endParaRPr lang="en-ID" dirty="0">
              <a:solidFill>
                <a:schemeClr val="bg1"/>
              </a:solidFill>
              <a:effectLst/>
            </a:endParaRPr>
          </a:p>
        </p:txBody>
      </p:sp>
      <p:sp>
        <p:nvSpPr>
          <p:cNvPr id="4" name="Title 1">
            <a:extLst>
              <a:ext uri="{FF2B5EF4-FFF2-40B4-BE49-F238E27FC236}">
                <a16:creationId xmlns:a16="http://schemas.microsoft.com/office/drawing/2014/main" id="{BE117E26-5CB4-45EE-ACBF-F95FAB35DCDF}"/>
              </a:ext>
            </a:extLst>
          </p:cNvPr>
          <p:cNvSpPr txBox="1">
            <a:spLocks/>
          </p:cNvSpPr>
          <p:nvPr/>
        </p:nvSpPr>
        <p:spPr>
          <a:xfrm>
            <a:off x="42410" y="59055"/>
            <a:ext cx="4792057"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solidFill>
                  <a:schemeClr val="bg1"/>
                </a:solidFill>
                <a:effectLst/>
                <a:latin typeface="Arial" panose="020B0604020202020204" pitchFamily="34" charset="0"/>
                <a:cs typeface="Arial" panose="020B0604020202020204" pitchFamily="34" charset="0"/>
              </a:rPr>
              <a:t>Gambaran </a:t>
            </a:r>
            <a:r>
              <a:rPr lang="en-US" sz="1100" dirty="0" err="1">
                <a:solidFill>
                  <a:schemeClr val="bg1"/>
                </a:solidFill>
                <a:effectLst/>
                <a:latin typeface="Arial" panose="020B0604020202020204" pitchFamily="34" charset="0"/>
                <a:cs typeface="Arial" panose="020B0604020202020204" pitchFamily="34" charset="0"/>
              </a:rPr>
              <a:t>umum</a:t>
            </a:r>
            <a:r>
              <a:rPr lang="en-US" sz="1100" dirty="0">
                <a:solidFill>
                  <a:schemeClr val="bg1"/>
                </a:solidFill>
                <a:effectLst/>
                <a:latin typeface="Arial" panose="020B0604020202020204" pitchFamily="34" charset="0"/>
                <a:cs typeface="Arial" panose="020B0604020202020204" pitchFamily="34" charset="0"/>
              </a:rPr>
              <a:t> | </a:t>
            </a:r>
            <a:r>
              <a:rPr lang="en-US" sz="1300" b="1" dirty="0" err="1">
                <a:solidFill>
                  <a:schemeClr val="bg1"/>
                </a:solidFill>
                <a:effectLst/>
                <a:latin typeface="Arial" panose="020B0604020202020204" pitchFamily="34" charset="0"/>
                <a:cs typeface="Arial" panose="020B0604020202020204" pitchFamily="34" charset="0"/>
              </a:rPr>
              <a:t>Pemahaman</a:t>
            </a:r>
            <a:r>
              <a:rPr lang="en-US" sz="1300" b="1" dirty="0">
                <a:solidFill>
                  <a:schemeClr val="bg1"/>
                </a:solidFill>
                <a:effectLst/>
                <a:latin typeface="Arial" panose="020B0604020202020204" pitchFamily="34" charset="0"/>
                <a:cs typeface="Arial" panose="020B0604020202020204" pitchFamily="34" charset="0"/>
              </a:rPr>
              <a:t> data </a:t>
            </a:r>
            <a:r>
              <a:rPr lang="en-US" sz="1100" dirty="0">
                <a:solidFill>
                  <a:schemeClr val="bg1"/>
                </a:solidFill>
                <a:effectLst/>
                <a:latin typeface="Arial" panose="020B0604020202020204" pitchFamily="34" charset="0"/>
                <a:cs typeface="Arial" panose="020B0604020202020204" pitchFamily="34" charset="0"/>
              </a:rPr>
              <a:t>| </a:t>
            </a:r>
            <a:r>
              <a:rPr lang="en-US" sz="1100" dirty="0" err="1">
                <a:solidFill>
                  <a:schemeClr val="bg1"/>
                </a:solidFill>
                <a:effectLst/>
                <a:latin typeface="Arial" panose="020B0604020202020204" pitchFamily="34" charset="0"/>
                <a:cs typeface="Arial" panose="020B0604020202020204" pitchFamily="34" charset="0"/>
              </a:rPr>
              <a:t>Analisis</a:t>
            </a:r>
            <a:r>
              <a:rPr lang="en-US" sz="1100" dirty="0">
                <a:solidFill>
                  <a:schemeClr val="bg1"/>
                </a:solidFill>
                <a:effectLst/>
                <a:latin typeface="Arial" panose="020B0604020202020204" pitchFamily="34" charset="0"/>
                <a:cs typeface="Arial" panose="020B0604020202020204" pitchFamily="34" charset="0"/>
              </a:rPr>
              <a:t> scenario | Strategi </a:t>
            </a:r>
            <a:r>
              <a:rPr lang="en-US" sz="1100" dirty="0" err="1">
                <a:solidFill>
                  <a:schemeClr val="bg1"/>
                </a:solidFill>
                <a:effectLst/>
                <a:latin typeface="Arial" panose="020B0604020202020204" pitchFamily="34" charset="0"/>
                <a:cs typeface="Arial" panose="020B0604020202020204" pitchFamily="34" charset="0"/>
              </a:rPr>
              <a:t>perkembangan</a:t>
            </a:r>
            <a:endParaRPr lang="en-ID" sz="1100" dirty="0">
              <a:solidFill>
                <a:schemeClr val="bg1"/>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9530890-CE3E-8E7D-B7A2-6B313BB0402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86021" y="1627817"/>
            <a:ext cx="5847760" cy="4620583"/>
          </a:xfrm>
          <a:prstGeom prst="rect">
            <a:avLst/>
          </a:prstGeom>
        </p:spPr>
      </p:pic>
      <p:graphicFrame>
        <p:nvGraphicFramePr>
          <p:cNvPr id="8" name="Table 7">
            <a:extLst>
              <a:ext uri="{FF2B5EF4-FFF2-40B4-BE49-F238E27FC236}">
                <a16:creationId xmlns:a16="http://schemas.microsoft.com/office/drawing/2014/main" id="{1E84771B-9FEE-495B-C080-5559490CFCF0}"/>
              </a:ext>
            </a:extLst>
          </p:cNvPr>
          <p:cNvGraphicFramePr>
            <a:graphicFrameLocks noGrp="1"/>
          </p:cNvGraphicFramePr>
          <p:nvPr>
            <p:extLst>
              <p:ext uri="{D42A27DB-BD31-4B8C-83A1-F6EECF244321}">
                <p14:modId xmlns:p14="http://schemas.microsoft.com/office/powerpoint/2010/main" val="2618139809"/>
              </p:ext>
            </p:extLst>
          </p:nvPr>
        </p:nvGraphicFramePr>
        <p:xfrm>
          <a:off x="433632" y="1627817"/>
          <a:ext cx="5307291" cy="4620582"/>
        </p:xfrm>
        <a:graphic>
          <a:graphicData uri="http://schemas.openxmlformats.org/drawingml/2006/table">
            <a:tbl>
              <a:tblPr firstRow="1" firstCol="1" bandRow="1">
                <a:tableStyleId>{327F97BB-C833-4FB7-BDE5-3F7075034690}</a:tableStyleId>
              </a:tblPr>
              <a:tblGrid>
                <a:gridCol w="1004594">
                  <a:extLst>
                    <a:ext uri="{9D8B030D-6E8A-4147-A177-3AD203B41FA5}">
                      <a16:colId xmlns:a16="http://schemas.microsoft.com/office/drawing/2014/main" val="4088918875"/>
                    </a:ext>
                  </a:extLst>
                </a:gridCol>
                <a:gridCol w="4302697">
                  <a:extLst>
                    <a:ext uri="{9D8B030D-6E8A-4147-A177-3AD203B41FA5}">
                      <a16:colId xmlns:a16="http://schemas.microsoft.com/office/drawing/2014/main" val="2698990251"/>
                    </a:ext>
                  </a:extLst>
                </a:gridCol>
              </a:tblGrid>
              <a:tr h="1592452">
                <a:tc>
                  <a:txBody>
                    <a:bodyPr/>
                    <a:lstStyle/>
                    <a:p>
                      <a:pPr>
                        <a:lnSpc>
                          <a:spcPct val="115000"/>
                        </a:lnSpc>
                        <a:spcAft>
                          <a:spcPts val="800"/>
                        </a:spcAft>
                        <a:buNone/>
                      </a:pPr>
                      <a:r>
                        <a:rPr lang="id-ID" sz="1600" kern="100" dirty="0">
                          <a:solidFill>
                            <a:schemeClr val="tx1"/>
                          </a:solidFill>
                          <a:effectLst/>
                        </a:rPr>
                        <a:t>Segment 2</a:t>
                      </a:r>
                      <a:endParaRPr lang="en-ID"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600" kern="100" dirty="0">
                          <a:solidFill>
                            <a:schemeClr val="tx1"/>
                          </a:solidFill>
                          <a:effectLst/>
                        </a:rPr>
                        <a:t>Nilai Monetary sangat tinggi, length moderate, frequency sangat rendah, recency rendah (score 3) </a:t>
                      </a:r>
                      <a:endParaRPr lang="en-ID"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2368213"/>
                  </a:ext>
                </a:extLst>
              </a:tr>
              <a:tr h="1514065">
                <a:tc>
                  <a:txBody>
                    <a:bodyPr/>
                    <a:lstStyle/>
                    <a:p>
                      <a:pPr>
                        <a:lnSpc>
                          <a:spcPct val="115000"/>
                        </a:lnSpc>
                        <a:spcAft>
                          <a:spcPts val="800"/>
                        </a:spcAft>
                        <a:buNone/>
                      </a:pPr>
                      <a:r>
                        <a:rPr lang="id-ID" sz="1600" kern="100">
                          <a:solidFill>
                            <a:schemeClr val="tx1"/>
                          </a:solidFill>
                          <a:effectLst/>
                        </a:rPr>
                        <a:t>Segment 1</a:t>
                      </a:r>
                      <a:endParaRPr lang="en-ID"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600" kern="100" dirty="0">
                          <a:solidFill>
                            <a:schemeClr val="tx1"/>
                          </a:solidFill>
                          <a:effectLst/>
                        </a:rPr>
                        <a:t>Nilai monetary, length dan frequency tinggi, dan recency rendah</a:t>
                      </a:r>
                      <a:endParaRPr lang="en-ID"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05783410"/>
                  </a:ext>
                </a:extLst>
              </a:tr>
              <a:tr h="1514065">
                <a:tc>
                  <a:txBody>
                    <a:bodyPr/>
                    <a:lstStyle/>
                    <a:p>
                      <a:pPr>
                        <a:lnSpc>
                          <a:spcPct val="115000"/>
                        </a:lnSpc>
                        <a:spcAft>
                          <a:spcPts val="800"/>
                        </a:spcAft>
                        <a:buNone/>
                      </a:pPr>
                      <a:r>
                        <a:rPr lang="id-ID" sz="1600" kern="100">
                          <a:solidFill>
                            <a:schemeClr val="tx1"/>
                          </a:solidFill>
                          <a:effectLst/>
                        </a:rPr>
                        <a:t>Segment 0</a:t>
                      </a:r>
                      <a:endParaRPr lang="en-ID"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600" kern="100" dirty="0">
                          <a:solidFill>
                            <a:schemeClr val="tx1"/>
                          </a:solidFill>
                          <a:effectLst/>
                        </a:rPr>
                        <a:t>Nilai Freq, Length, Monetary cenderung rendah, recency paling rendah dari segment yang lain.</a:t>
                      </a:r>
                      <a:endParaRPr lang="en-ID"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99368434"/>
                  </a:ext>
                </a:extLst>
              </a:tr>
            </a:tbl>
          </a:graphicData>
        </a:graphic>
      </p:graphicFrame>
    </p:spTree>
    <p:extLst>
      <p:ext uri="{BB962C8B-B14F-4D97-AF65-F5344CB8AC3E}">
        <p14:creationId xmlns:p14="http://schemas.microsoft.com/office/powerpoint/2010/main" val="1900820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tile tx="0" ty="0" sx="100000" sy="100000" flip="none" algn="tl"/>
        </a:blipFill>
        <a:effectLst/>
      </p:bgPr>
    </p:bg>
    <p:spTree>
      <p:nvGrpSpPr>
        <p:cNvPr id="1" name="">
          <a:extLst>
            <a:ext uri="{FF2B5EF4-FFF2-40B4-BE49-F238E27FC236}">
              <a16:creationId xmlns:a16="http://schemas.microsoft.com/office/drawing/2014/main" id="{9C640A8A-6829-BBA4-5538-A75853D49A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ABB23-DEF8-C447-AECC-A556105E989E}"/>
              </a:ext>
            </a:extLst>
          </p:cNvPr>
          <p:cNvSpPr>
            <a:spLocks noGrp="1"/>
          </p:cNvSpPr>
          <p:nvPr>
            <p:ph type="title"/>
          </p:nvPr>
        </p:nvSpPr>
        <p:spPr>
          <a:xfrm>
            <a:off x="919119" y="430098"/>
            <a:ext cx="10353762" cy="1257300"/>
          </a:xfrm>
        </p:spPr>
        <p:txBody>
          <a:bodyPr/>
          <a:lstStyle/>
          <a:p>
            <a:r>
              <a:rPr lang="en-US" dirty="0">
                <a:solidFill>
                  <a:schemeClr val="bg1"/>
                </a:solidFill>
                <a:effectLst/>
              </a:rPr>
              <a:t>Goals masing-masing segment</a:t>
            </a:r>
            <a:endParaRPr lang="en-ID" dirty="0">
              <a:solidFill>
                <a:schemeClr val="bg1"/>
              </a:solidFill>
              <a:effectLst/>
            </a:endParaRPr>
          </a:p>
        </p:txBody>
      </p:sp>
      <p:sp>
        <p:nvSpPr>
          <p:cNvPr id="4" name="Title 1">
            <a:extLst>
              <a:ext uri="{FF2B5EF4-FFF2-40B4-BE49-F238E27FC236}">
                <a16:creationId xmlns:a16="http://schemas.microsoft.com/office/drawing/2014/main" id="{E24E6AC5-C844-CE22-E52F-B0FAAF105D5A}"/>
              </a:ext>
            </a:extLst>
          </p:cNvPr>
          <p:cNvSpPr txBox="1">
            <a:spLocks/>
          </p:cNvSpPr>
          <p:nvPr/>
        </p:nvSpPr>
        <p:spPr>
          <a:xfrm>
            <a:off x="42410" y="59055"/>
            <a:ext cx="4792057"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solidFill>
                  <a:schemeClr val="bg1"/>
                </a:solidFill>
                <a:effectLst/>
                <a:latin typeface="Arial" panose="020B0604020202020204" pitchFamily="34" charset="0"/>
                <a:cs typeface="Arial" panose="020B0604020202020204" pitchFamily="34" charset="0"/>
              </a:rPr>
              <a:t>Gambaran </a:t>
            </a:r>
            <a:r>
              <a:rPr lang="en-US" sz="1100" dirty="0" err="1">
                <a:solidFill>
                  <a:schemeClr val="bg1"/>
                </a:solidFill>
                <a:effectLst/>
                <a:latin typeface="Arial" panose="020B0604020202020204" pitchFamily="34" charset="0"/>
                <a:cs typeface="Arial" panose="020B0604020202020204" pitchFamily="34" charset="0"/>
              </a:rPr>
              <a:t>umum</a:t>
            </a:r>
            <a:r>
              <a:rPr lang="en-US" sz="1100" dirty="0">
                <a:solidFill>
                  <a:schemeClr val="bg1"/>
                </a:solidFill>
                <a:effectLst/>
                <a:latin typeface="Arial" panose="020B0604020202020204" pitchFamily="34" charset="0"/>
                <a:cs typeface="Arial" panose="020B0604020202020204" pitchFamily="34" charset="0"/>
              </a:rPr>
              <a:t> | </a:t>
            </a:r>
            <a:r>
              <a:rPr lang="en-US" sz="1300" b="1" dirty="0" err="1">
                <a:solidFill>
                  <a:schemeClr val="bg1"/>
                </a:solidFill>
                <a:effectLst/>
                <a:latin typeface="Arial" panose="020B0604020202020204" pitchFamily="34" charset="0"/>
                <a:cs typeface="Arial" panose="020B0604020202020204" pitchFamily="34" charset="0"/>
              </a:rPr>
              <a:t>Pemahaman</a:t>
            </a:r>
            <a:r>
              <a:rPr lang="en-US" sz="1300" b="1" dirty="0">
                <a:solidFill>
                  <a:schemeClr val="bg1"/>
                </a:solidFill>
                <a:effectLst/>
                <a:latin typeface="Arial" panose="020B0604020202020204" pitchFamily="34" charset="0"/>
                <a:cs typeface="Arial" panose="020B0604020202020204" pitchFamily="34" charset="0"/>
              </a:rPr>
              <a:t> data </a:t>
            </a:r>
            <a:r>
              <a:rPr lang="en-US" sz="1100" dirty="0">
                <a:solidFill>
                  <a:schemeClr val="bg1"/>
                </a:solidFill>
                <a:effectLst/>
                <a:latin typeface="Arial" panose="020B0604020202020204" pitchFamily="34" charset="0"/>
                <a:cs typeface="Arial" panose="020B0604020202020204" pitchFamily="34" charset="0"/>
              </a:rPr>
              <a:t>| </a:t>
            </a:r>
            <a:r>
              <a:rPr lang="en-US" sz="1100" dirty="0" err="1">
                <a:solidFill>
                  <a:schemeClr val="bg1"/>
                </a:solidFill>
                <a:effectLst/>
                <a:latin typeface="Arial" panose="020B0604020202020204" pitchFamily="34" charset="0"/>
                <a:cs typeface="Arial" panose="020B0604020202020204" pitchFamily="34" charset="0"/>
              </a:rPr>
              <a:t>Analisis</a:t>
            </a:r>
            <a:r>
              <a:rPr lang="en-US" sz="1100" dirty="0">
                <a:solidFill>
                  <a:schemeClr val="bg1"/>
                </a:solidFill>
                <a:effectLst/>
                <a:latin typeface="Arial" panose="020B0604020202020204" pitchFamily="34" charset="0"/>
                <a:cs typeface="Arial" panose="020B0604020202020204" pitchFamily="34" charset="0"/>
              </a:rPr>
              <a:t> scenario | Strategi </a:t>
            </a:r>
            <a:r>
              <a:rPr lang="en-US" sz="1100" dirty="0" err="1">
                <a:solidFill>
                  <a:schemeClr val="bg1"/>
                </a:solidFill>
                <a:effectLst/>
                <a:latin typeface="Arial" panose="020B0604020202020204" pitchFamily="34" charset="0"/>
                <a:cs typeface="Arial" panose="020B0604020202020204" pitchFamily="34" charset="0"/>
              </a:rPr>
              <a:t>perkembangan</a:t>
            </a:r>
            <a:endParaRPr lang="en-ID" sz="1100" dirty="0">
              <a:solidFill>
                <a:schemeClr val="bg1"/>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37716FC-3595-6E4A-1874-7E33678961E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86021" y="1627817"/>
            <a:ext cx="5847760" cy="4620583"/>
          </a:xfrm>
          <a:prstGeom prst="rect">
            <a:avLst/>
          </a:prstGeom>
        </p:spPr>
      </p:pic>
      <p:graphicFrame>
        <p:nvGraphicFramePr>
          <p:cNvPr id="7" name="Table 6">
            <a:extLst>
              <a:ext uri="{FF2B5EF4-FFF2-40B4-BE49-F238E27FC236}">
                <a16:creationId xmlns:a16="http://schemas.microsoft.com/office/drawing/2014/main" id="{BEA6F6A6-C173-8BCC-B148-44B649611CCA}"/>
              </a:ext>
            </a:extLst>
          </p:cNvPr>
          <p:cNvGraphicFramePr>
            <a:graphicFrameLocks noGrp="1"/>
          </p:cNvGraphicFramePr>
          <p:nvPr>
            <p:extLst>
              <p:ext uri="{D42A27DB-BD31-4B8C-83A1-F6EECF244321}">
                <p14:modId xmlns:p14="http://schemas.microsoft.com/office/powerpoint/2010/main" val="477153850"/>
              </p:ext>
            </p:extLst>
          </p:nvPr>
        </p:nvGraphicFramePr>
        <p:xfrm>
          <a:off x="433632" y="1627817"/>
          <a:ext cx="5307291" cy="4620582"/>
        </p:xfrm>
        <a:graphic>
          <a:graphicData uri="http://schemas.openxmlformats.org/drawingml/2006/table">
            <a:tbl>
              <a:tblPr firstRow="1" firstCol="1" bandRow="1">
                <a:tableStyleId>{327F97BB-C833-4FB7-BDE5-3F7075034690}</a:tableStyleId>
              </a:tblPr>
              <a:tblGrid>
                <a:gridCol w="1004594">
                  <a:extLst>
                    <a:ext uri="{9D8B030D-6E8A-4147-A177-3AD203B41FA5}">
                      <a16:colId xmlns:a16="http://schemas.microsoft.com/office/drawing/2014/main" val="4088918875"/>
                    </a:ext>
                  </a:extLst>
                </a:gridCol>
                <a:gridCol w="4302697">
                  <a:extLst>
                    <a:ext uri="{9D8B030D-6E8A-4147-A177-3AD203B41FA5}">
                      <a16:colId xmlns:a16="http://schemas.microsoft.com/office/drawing/2014/main" val="2698990251"/>
                    </a:ext>
                  </a:extLst>
                </a:gridCol>
              </a:tblGrid>
              <a:tr h="1592452">
                <a:tc>
                  <a:txBody>
                    <a:bodyPr/>
                    <a:lstStyle/>
                    <a:p>
                      <a:pPr>
                        <a:lnSpc>
                          <a:spcPct val="115000"/>
                        </a:lnSpc>
                        <a:spcAft>
                          <a:spcPts val="800"/>
                        </a:spcAft>
                        <a:buNone/>
                      </a:pPr>
                      <a:r>
                        <a:rPr lang="id-ID" sz="1600" kern="100" dirty="0">
                          <a:solidFill>
                            <a:schemeClr val="tx1"/>
                          </a:solidFill>
                          <a:effectLst/>
                        </a:rPr>
                        <a:t>Segment 2</a:t>
                      </a:r>
                      <a:endParaRPr lang="en-ID"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800" b="0" kern="100" dirty="0">
                          <a:effectLst/>
                          <a:latin typeface="+mn-lt"/>
                          <a:ea typeface="Calibri" panose="020F0502020204030204" pitchFamily="34" charset="0"/>
                          <a:cs typeface="Calibri" panose="020F0502020204030204" pitchFamily="34" charset="0"/>
                        </a:rPr>
                        <a:t>Kembangkan cust baru pada segmen ini untuk bisa menjadi loyal customer.</a:t>
                      </a:r>
                      <a:endParaRPr lang="en-ID" sz="1800" b="0" kern="1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2368213"/>
                  </a:ext>
                </a:extLst>
              </a:tr>
              <a:tr h="1514065">
                <a:tc>
                  <a:txBody>
                    <a:bodyPr/>
                    <a:lstStyle/>
                    <a:p>
                      <a:pPr>
                        <a:lnSpc>
                          <a:spcPct val="115000"/>
                        </a:lnSpc>
                        <a:spcAft>
                          <a:spcPts val="800"/>
                        </a:spcAft>
                        <a:buNone/>
                      </a:pPr>
                      <a:r>
                        <a:rPr lang="id-ID" sz="1600" kern="100">
                          <a:solidFill>
                            <a:schemeClr val="tx1"/>
                          </a:solidFill>
                          <a:effectLst/>
                        </a:rPr>
                        <a:t>Segment 1</a:t>
                      </a:r>
                      <a:endParaRPr lang="en-ID"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800" kern="100" dirty="0">
                          <a:effectLst/>
                          <a:latin typeface="+mn-lt"/>
                          <a:ea typeface="Calibri" panose="020F0502020204030204" pitchFamily="34" charset="0"/>
                          <a:cs typeface="Calibri" panose="020F0502020204030204" pitchFamily="34" charset="0"/>
                        </a:rPr>
                        <a:t>Fokus pada mempertahankan engagement dan kepuasan segmen ini.</a:t>
                      </a:r>
                      <a:endParaRPr lang="en-ID" sz="1800" kern="1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05783410"/>
                  </a:ext>
                </a:extLst>
              </a:tr>
              <a:tr h="1514065">
                <a:tc>
                  <a:txBody>
                    <a:bodyPr/>
                    <a:lstStyle/>
                    <a:p>
                      <a:pPr>
                        <a:lnSpc>
                          <a:spcPct val="115000"/>
                        </a:lnSpc>
                        <a:spcAft>
                          <a:spcPts val="800"/>
                        </a:spcAft>
                        <a:buNone/>
                      </a:pPr>
                      <a:r>
                        <a:rPr lang="id-ID" sz="1600" kern="100">
                          <a:solidFill>
                            <a:schemeClr val="tx1"/>
                          </a:solidFill>
                          <a:effectLst/>
                        </a:rPr>
                        <a:t>Segment 0</a:t>
                      </a:r>
                      <a:endParaRPr lang="en-ID"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800" kern="100" dirty="0">
                          <a:effectLst/>
                          <a:latin typeface="+mn-lt"/>
                          <a:ea typeface="Calibri" panose="020F0502020204030204" pitchFamily="34" charset="0"/>
                          <a:cs typeface="Calibri" panose="020F0502020204030204" pitchFamily="34" charset="0"/>
                        </a:rPr>
                        <a:t>Meningkatkan nilai transaksi cust dalam segment ini.</a:t>
                      </a:r>
                      <a:endParaRPr lang="en-ID" sz="1800" kern="1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99368434"/>
                  </a:ext>
                </a:extLst>
              </a:tr>
            </a:tbl>
          </a:graphicData>
        </a:graphic>
      </p:graphicFrame>
    </p:spTree>
    <p:extLst>
      <p:ext uri="{BB962C8B-B14F-4D97-AF65-F5344CB8AC3E}">
        <p14:creationId xmlns:p14="http://schemas.microsoft.com/office/powerpoint/2010/main" val="1447380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FCF9-F10F-F512-DA44-7E853EAF9194}"/>
              </a:ext>
            </a:extLst>
          </p:cNvPr>
          <p:cNvSpPr>
            <a:spLocks noGrp="1"/>
          </p:cNvSpPr>
          <p:nvPr>
            <p:ph type="title"/>
          </p:nvPr>
        </p:nvSpPr>
        <p:spPr>
          <a:xfrm>
            <a:off x="913795" y="609600"/>
            <a:ext cx="10353762" cy="1257300"/>
          </a:xfrm>
        </p:spPr>
        <p:txBody>
          <a:bodyPr/>
          <a:lstStyle/>
          <a:p>
            <a:pPr algn="l"/>
            <a:r>
              <a:rPr lang="en-US" dirty="0" err="1"/>
              <a:t>Dampak</a:t>
            </a:r>
            <a:r>
              <a:rPr lang="en-US" dirty="0"/>
              <a:t> </a:t>
            </a:r>
            <a:r>
              <a:rPr lang="en-US" dirty="0" err="1"/>
              <a:t>dari</a:t>
            </a:r>
            <a:r>
              <a:rPr lang="en-US" dirty="0"/>
              <a:t> </a:t>
            </a:r>
            <a:r>
              <a:rPr lang="en-US" dirty="0" err="1"/>
              <a:t>kampanye</a:t>
            </a:r>
            <a:r>
              <a:rPr lang="en-US" dirty="0"/>
              <a:t> </a:t>
            </a:r>
            <a:r>
              <a:rPr lang="en-US" dirty="0" err="1"/>
              <a:t>promosi</a:t>
            </a:r>
            <a:endParaRPr lang="en-ID" dirty="0"/>
          </a:p>
        </p:txBody>
      </p:sp>
      <p:sp>
        <p:nvSpPr>
          <p:cNvPr id="4" name="Title 1">
            <a:extLst>
              <a:ext uri="{FF2B5EF4-FFF2-40B4-BE49-F238E27FC236}">
                <a16:creationId xmlns:a16="http://schemas.microsoft.com/office/drawing/2014/main" id="{F51EDB3C-E499-82BD-DF89-572CA97A0D4A}"/>
              </a:ext>
            </a:extLst>
          </p:cNvPr>
          <p:cNvSpPr txBox="1">
            <a:spLocks/>
          </p:cNvSpPr>
          <p:nvPr/>
        </p:nvSpPr>
        <p:spPr>
          <a:xfrm>
            <a:off x="42410" y="59055"/>
            <a:ext cx="4948690"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latin typeface="Arial" panose="020B0604020202020204" pitchFamily="34" charset="0"/>
                <a:cs typeface="Arial" panose="020B0604020202020204" pitchFamily="34" charset="0"/>
              </a:rPr>
              <a:t>Gambaran </a:t>
            </a:r>
            <a:r>
              <a:rPr lang="en-US" sz="1100" dirty="0" err="1">
                <a:latin typeface="Arial" panose="020B0604020202020204" pitchFamily="34" charset="0"/>
                <a:cs typeface="Arial" panose="020B0604020202020204" pitchFamily="34" charset="0"/>
              </a:rPr>
              <a:t>umum</a:t>
            </a:r>
            <a:r>
              <a:rPr lang="en-US" sz="1100" dirty="0">
                <a:latin typeface="Arial" panose="020B0604020202020204" pitchFamily="34" charset="0"/>
                <a:cs typeface="Arial" panose="020B0604020202020204" pitchFamily="34" charset="0"/>
              </a:rPr>
              <a:t> | </a:t>
            </a:r>
            <a:r>
              <a:rPr lang="en-US" sz="1100" dirty="0" err="1">
                <a:latin typeface="Arial" panose="020B0604020202020204" pitchFamily="34" charset="0"/>
                <a:cs typeface="Arial" panose="020B0604020202020204" pitchFamily="34" charset="0"/>
              </a:rPr>
              <a:t>Pemahaman</a:t>
            </a:r>
            <a:r>
              <a:rPr lang="en-US" sz="1100" dirty="0">
                <a:latin typeface="Arial" panose="020B0604020202020204" pitchFamily="34" charset="0"/>
                <a:cs typeface="Arial" panose="020B0604020202020204" pitchFamily="34" charset="0"/>
              </a:rPr>
              <a:t> data | </a:t>
            </a:r>
            <a:r>
              <a:rPr lang="en-US" sz="1300" b="1" dirty="0" err="1">
                <a:latin typeface="Arial" panose="020B0604020202020204" pitchFamily="34" charset="0"/>
                <a:cs typeface="Arial" panose="020B0604020202020204" pitchFamily="34" charset="0"/>
              </a:rPr>
              <a:t>Analisis</a:t>
            </a:r>
            <a:r>
              <a:rPr lang="en-US" sz="1300" b="1" dirty="0">
                <a:latin typeface="Arial" panose="020B0604020202020204" pitchFamily="34" charset="0"/>
                <a:cs typeface="Arial" panose="020B0604020202020204" pitchFamily="34" charset="0"/>
              </a:rPr>
              <a:t> scenario </a:t>
            </a:r>
            <a:r>
              <a:rPr lang="en-US" sz="1100" dirty="0">
                <a:latin typeface="Arial" panose="020B0604020202020204" pitchFamily="34" charset="0"/>
                <a:cs typeface="Arial" panose="020B0604020202020204" pitchFamily="34" charset="0"/>
              </a:rPr>
              <a:t>| Strategi </a:t>
            </a:r>
            <a:r>
              <a:rPr lang="en-US" sz="1100" dirty="0" err="1">
                <a:latin typeface="Arial" panose="020B0604020202020204" pitchFamily="34" charset="0"/>
                <a:cs typeface="Arial" panose="020B0604020202020204" pitchFamily="34" charset="0"/>
              </a:rPr>
              <a:t>perkembangan</a:t>
            </a:r>
            <a:endParaRPr lang="en-ID" sz="11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97175B65-643A-CEA6-29F6-C02F00F2E2D6}"/>
              </a:ext>
            </a:extLst>
          </p:cNvPr>
          <p:cNvSpPr txBox="1">
            <a:spLocks/>
          </p:cNvSpPr>
          <p:nvPr/>
        </p:nvSpPr>
        <p:spPr>
          <a:xfrm>
            <a:off x="6508597" y="1579034"/>
            <a:ext cx="4437592" cy="21362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15000"/>
              </a:lnSpc>
              <a:spcBef>
                <a:spcPts val="800"/>
              </a:spcBef>
              <a:spcAft>
                <a:spcPts val="400"/>
              </a:spcAft>
              <a:buFont typeface="Wingdings 2" charset="2"/>
              <a:buNone/>
            </a:pPr>
            <a:r>
              <a:rPr lang="en-US" dirty="0"/>
              <a:t>	</a:t>
            </a:r>
            <a:r>
              <a:rPr lang="en-US" sz="5400" b="1" kern="100" dirty="0">
                <a:effectLst/>
                <a:latin typeface="Times New Roman" panose="02020603050405020304" pitchFamily="18" charset="0"/>
                <a:cs typeface="Times New Roman" panose="02020603050405020304" pitchFamily="18" charset="0"/>
              </a:rPr>
              <a:t>50%</a:t>
            </a:r>
            <a:r>
              <a:rPr lang="en-US" sz="1800" b="1" kern="100" dirty="0">
                <a:effectLst/>
                <a:latin typeface="Times New Roman" panose="02020603050405020304" pitchFamily="18" charset="0"/>
                <a:cs typeface="Times New Roman" panose="02020603050405020304" pitchFamily="18" charset="0"/>
              </a:rPr>
              <a:t> </a:t>
            </a:r>
            <a:r>
              <a:rPr lang="en-US" sz="1800" b="1" kern="100" dirty="0" err="1">
                <a:effectLst/>
                <a:latin typeface="Times New Roman" panose="02020603050405020304" pitchFamily="18" charset="0"/>
                <a:cs typeface="Times New Roman" panose="02020603050405020304" pitchFamily="18" charset="0"/>
              </a:rPr>
              <a:t>dari</a:t>
            </a:r>
            <a:r>
              <a:rPr lang="en-US" sz="1800" b="1" kern="100" dirty="0">
                <a:effectLst/>
                <a:latin typeface="Times New Roman" panose="02020603050405020304" pitchFamily="18" charset="0"/>
                <a:cs typeface="Times New Roman" panose="02020603050405020304" pitchFamily="18" charset="0"/>
              </a:rPr>
              <a:t> total </a:t>
            </a:r>
            <a:r>
              <a:rPr lang="en-US" sz="1800" b="1" kern="100" dirty="0" err="1">
                <a:effectLst/>
                <a:latin typeface="Times New Roman" panose="02020603050405020304" pitchFamily="18" charset="0"/>
                <a:cs typeface="Times New Roman" panose="02020603050405020304" pitchFamily="18" charset="0"/>
              </a:rPr>
              <a:t>respon</a:t>
            </a:r>
            <a:r>
              <a:rPr lang="en-US" sz="1800" b="1" kern="100" dirty="0">
                <a:effectLst/>
                <a:latin typeface="Times New Roman" panose="02020603050405020304" pitchFamily="18" charset="0"/>
                <a:cs typeface="Times New Roman" panose="02020603050405020304" pitchFamily="18" charset="0"/>
              </a:rPr>
              <a:t> </a:t>
            </a:r>
            <a:r>
              <a:rPr lang="en-US" sz="1800" b="1" kern="100" dirty="0" err="1">
                <a:effectLst/>
                <a:latin typeface="Times New Roman" panose="02020603050405020304" pitchFamily="18" charset="0"/>
                <a:cs typeface="Times New Roman" panose="02020603050405020304" pitchFamily="18" charset="0"/>
              </a:rPr>
              <a:t>adalah</a:t>
            </a:r>
            <a:r>
              <a:rPr lang="en-US" sz="1800" b="1" kern="100" dirty="0">
                <a:effectLst/>
                <a:latin typeface="Times New Roman" panose="02020603050405020304" pitchFamily="18" charset="0"/>
                <a:cs typeface="Times New Roman" panose="02020603050405020304" pitchFamily="18" charset="0"/>
              </a:rPr>
              <a:t> </a:t>
            </a:r>
            <a:r>
              <a:rPr lang="en-US" sz="1800" b="1" kern="100" dirty="0" err="1">
                <a:effectLst/>
                <a:latin typeface="Times New Roman" panose="02020603050405020304" pitchFamily="18" charset="0"/>
                <a:cs typeface="Times New Roman" panose="02020603050405020304" pitchFamily="18" charset="0"/>
              </a:rPr>
              <a:t>dari</a:t>
            </a:r>
            <a:r>
              <a:rPr lang="en-US" sz="1800" b="1" kern="100" dirty="0">
                <a:effectLst/>
                <a:latin typeface="Times New Roman" panose="02020603050405020304" pitchFamily="18" charset="0"/>
                <a:cs typeface="Times New Roman" panose="02020603050405020304" pitchFamily="18" charset="0"/>
              </a:rPr>
              <a:t> monetary </a:t>
            </a:r>
            <a:r>
              <a:rPr lang="en-US" sz="1800" b="1" kern="100" dirty="0" err="1">
                <a:effectLst/>
                <a:latin typeface="Times New Roman" panose="02020603050405020304" pitchFamily="18" charset="0"/>
                <a:cs typeface="Times New Roman" panose="02020603050405020304" pitchFamily="18" charset="0"/>
              </a:rPr>
              <a:t>dengan</a:t>
            </a:r>
            <a:r>
              <a:rPr lang="en-US" sz="1800" b="1" kern="100" dirty="0">
                <a:effectLst/>
                <a:latin typeface="Times New Roman" panose="02020603050405020304" pitchFamily="18" charset="0"/>
                <a:cs typeface="Times New Roman" panose="02020603050405020304" pitchFamily="18" charset="0"/>
              </a:rPr>
              <a:t> score </a:t>
            </a:r>
            <a:r>
              <a:rPr lang="en-US" sz="1800" b="1" kern="100" dirty="0" err="1">
                <a:effectLst/>
                <a:latin typeface="Times New Roman" panose="02020603050405020304" pitchFamily="18" charset="0"/>
                <a:cs typeface="Times New Roman" panose="02020603050405020304" pitchFamily="18" charset="0"/>
              </a:rPr>
              <a:t>tertinggi</a:t>
            </a:r>
            <a:r>
              <a:rPr lang="en-US" sz="1800" b="1" kern="100" dirty="0">
                <a:effectLst/>
                <a:latin typeface="Times New Roman" panose="02020603050405020304" pitchFamily="18" charset="0"/>
                <a:cs typeface="Times New Roman" panose="02020603050405020304" pitchFamily="18" charset="0"/>
              </a:rPr>
              <a:t> (4) </a:t>
            </a:r>
            <a:r>
              <a:rPr lang="en-US" sz="1800" b="1" kern="100" dirty="0" err="1">
                <a:effectLst/>
                <a:latin typeface="Times New Roman" panose="02020603050405020304" pitchFamily="18" charset="0"/>
                <a:cs typeface="Times New Roman" panose="02020603050405020304" pitchFamily="18" charset="0"/>
              </a:rPr>
              <a:t>kemudian</a:t>
            </a:r>
            <a:r>
              <a:rPr lang="en-US" sz="1800" b="1" kern="100" dirty="0">
                <a:effectLst/>
                <a:latin typeface="Times New Roman" panose="02020603050405020304" pitchFamily="18" charset="0"/>
                <a:cs typeface="Times New Roman" panose="02020603050405020304" pitchFamily="18" charset="0"/>
              </a:rPr>
              <a:t> </a:t>
            </a:r>
            <a:r>
              <a:rPr lang="en-US" sz="1800" b="1" kern="100" dirty="0" err="1">
                <a:effectLst/>
                <a:latin typeface="Times New Roman" panose="02020603050405020304" pitchFamily="18" charset="0"/>
                <a:cs typeface="Times New Roman" panose="02020603050405020304" pitchFamily="18" charset="0"/>
              </a:rPr>
              <a:t>disusul</a:t>
            </a:r>
            <a:r>
              <a:rPr lang="en-US" sz="1800" b="1" kern="100" dirty="0">
                <a:effectLst/>
                <a:latin typeface="Times New Roman" panose="02020603050405020304" pitchFamily="18" charset="0"/>
                <a:cs typeface="Times New Roman" panose="02020603050405020304" pitchFamily="18" charset="0"/>
              </a:rPr>
              <a:t> </a:t>
            </a:r>
            <a:r>
              <a:rPr lang="en-US" sz="1800" b="1" kern="100" dirty="0" err="1">
                <a:effectLst/>
                <a:latin typeface="Times New Roman" panose="02020603050405020304" pitchFamily="18" charset="0"/>
                <a:cs typeface="Times New Roman" panose="02020603050405020304" pitchFamily="18" charset="0"/>
              </a:rPr>
              <a:t>mscore</a:t>
            </a:r>
            <a:r>
              <a:rPr lang="en-US" sz="1800" b="1" kern="100" dirty="0">
                <a:effectLst/>
                <a:latin typeface="Times New Roman" panose="02020603050405020304" pitchFamily="18" charset="0"/>
                <a:cs typeface="Times New Roman" panose="02020603050405020304" pitchFamily="18" charset="0"/>
              </a:rPr>
              <a:t> 3,2, dan 1 </a:t>
            </a:r>
            <a:endParaRPr lang="en-US"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10" name="Chart 9">
            <a:extLst>
              <a:ext uri="{FF2B5EF4-FFF2-40B4-BE49-F238E27FC236}">
                <a16:creationId xmlns:a16="http://schemas.microsoft.com/office/drawing/2014/main" id="{9200D7FC-1EE2-FB52-2C02-7D78544CA913}"/>
              </a:ext>
            </a:extLst>
          </p:cNvPr>
          <p:cNvGraphicFramePr/>
          <p:nvPr>
            <p:extLst>
              <p:ext uri="{D42A27DB-BD31-4B8C-83A1-F6EECF244321}">
                <p14:modId xmlns:p14="http://schemas.microsoft.com/office/powerpoint/2010/main" val="116464855"/>
              </p:ext>
            </p:extLst>
          </p:nvPr>
        </p:nvGraphicFramePr>
        <p:xfrm>
          <a:off x="228298" y="1579034"/>
          <a:ext cx="7154334" cy="47695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50654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D6CBA-AF91-1D88-19B3-155C818ADA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A8F1FC-296C-3F52-18F9-9FA964AE25E9}"/>
              </a:ext>
            </a:extLst>
          </p:cNvPr>
          <p:cNvSpPr>
            <a:spLocks noGrp="1"/>
          </p:cNvSpPr>
          <p:nvPr>
            <p:ph type="title"/>
          </p:nvPr>
        </p:nvSpPr>
        <p:spPr>
          <a:xfrm>
            <a:off x="913795" y="609600"/>
            <a:ext cx="10353762" cy="1257300"/>
          </a:xfrm>
        </p:spPr>
        <p:txBody>
          <a:bodyPr/>
          <a:lstStyle/>
          <a:p>
            <a:pPr algn="r"/>
            <a:r>
              <a:rPr lang="en-US" dirty="0" err="1"/>
              <a:t>Dampak</a:t>
            </a:r>
            <a:r>
              <a:rPr lang="en-US" dirty="0"/>
              <a:t> </a:t>
            </a:r>
            <a:r>
              <a:rPr lang="en-US" dirty="0" err="1"/>
              <a:t>dari</a:t>
            </a:r>
            <a:r>
              <a:rPr lang="en-US" dirty="0"/>
              <a:t> </a:t>
            </a:r>
            <a:r>
              <a:rPr lang="en-US" dirty="0" err="1"/>
              <a:t>kampanye</a:t>
            </a:r>
            <a:r>
              <a:rPr lang="en-US" dirty="0"/>
              <a:t> </a:t>
            </a:r>
            <a:r>
              <a:rPr lang="en-US" dirty="0" err="1"/>
              <a:t>promosi</a:t>
            </a:r>
            <a:endParaRPr lang="en-ID" dirty="0"/>
          </a:p>
        </p:txBody>
      </p:sp>
      <p:sp>
        <p:nvSpPr>
          <p:cNvPr id="4" name="Title 1">
            <a:extLst>
              <a:ext uri="{FF2B5EF4-FFF2-40B4-BE49-F238E27FC236}">
                <a16:creationId xmlns:a16="http://schemas.microsoft.com/office/drawing/2014/main" id="{13F5A71F-567A-B734-1174-6C4AF4FE9972}"/>
              </a:ext>
            </a:extLst>
          </p:cNvPr>
          <p:cNvSpPr txBox="1">
            <a:spLocks/>
          </p:cNvSpPr>
          <p:nvPr/>
        </p:nvSpPr>
        <p:spPr>
          <a:xfrm>
            <a:off x="42410" y="59055"/>
            <a:ext cx="4948690"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latin typeface="Arial" panose="020B0604020202020204" pitchFamily="34" charset="0"/>
                <a:cs typeface="Arial" panose="020B0604020202020204" pitchFamily="34" charset="0"/>
              </a:rPr>
              <a:t>Gambaran </a:t>
            </a:r>
            <a:r>
              <a:rPr lang="en-US" sz="1100" dirty="0" err="1">
                <a:latin typeface="Arial" panose="020B0604020202020204" pitchFamily="34" charset="0"/>
                <a:cs typeface="Arial" panose="020B0604020202020204" pitchFamily="34" charset="0"/>
              </a:rPr>
              <a:t>umum</a:t>
            </a:r>
            <a:r>
              <a:rPr lang="en-US" sz="1100" dirty="0">
                <a:latin typeface="Arial" panose="020B0604020202020204" pitchFamily="34" charset="0"/>
                <a:cs typeface="Arial" panose="020B0604020202020204" pitchFamily="34" charset="0"/>
              </a:rPr>
              <a:t> | </a:t>
            </a:r>
            <a:r>
              <a:rPr lang="en-US" sz="1100" dirty="0" err="1">
                <a:latin typeface="Arial" panose="020B0604020202020204" pitchFamily="34" charset="0"/>
                <a:cs typeface="Arial" panose="020B0604020202020204" pitchFamily="34" charset="0"/>
              </a:rPr>
              <a:t>Pemahaman</a:t>
            </a:r>
            <a:r>
              <a:rPr lang="en-US" sz="1100" dirty="0">
                <a:latin typeface="Arial" panose="020B0604020202020204" pitchFamily="34" charset="0"/>
                <a:cs typeface="Arial" panose="020B0604020202020204" pitchFamily="34" charset="0"/>
              </a:rPr>
              <a:t> data | </a:t>
            </a:r>
            <a:r>
              <a:rPr lang="en-US" sz="1300" b="1" dirty="0" err="1">
                <a:latin typeface="Arial" panose="020B0604020202020204" pitchFamily="34" charset="0"/>
                <a:cs typeface="Arial" panose="020B0604020202020204" pitchFamily="34" charset="0"/>
              </a:rPr>
              <a:t>Analisis</a:t>
            </a:r>
            <a:r>
              <a:rPr lang="en-US" sz="1300" b="1" dirty="0">
                <a:latin typeface="Arial" panose="020B0604020202020204" pitchFamily="34" charset="0"/>
                <a:cs typeface="Arial" panose="020B0604020202020204" pitchFamily="34" charset="0"/>
              </a:rPr>
              <a:t> scenario </a:t>
            </a:r>
            <a:r>
              <a:rPr lang="en-US" sz="1100" dirty="0">
                <a:latin typeface="Arial" panose="020B0604020202020204" pitchFamily="34" charset="0"/>
                <a:cs typeface="Arial" panose="020B0604020202020204" pitchFamily="34" charset="0"/>
              </a:rPr>
              <a:t>| Strategi </a:t>
            </a:r>
            <a:r>
              <a:rPr lang="en-US" sz="1100" dirty="0" err="1">
                <a:latin typeface="Arial" panose="020B0604020202020204" pitchFamily="34" charset="0"/>
                <a:cs typeface="Arial" panose="020B0604020202020204" pitchFamily="34" charset="0"/>
              </a:rPr>
              <a:t>perkembangan</a:t>
            </a:r>
            <a:endParaRPr lang="en-ID" sz="11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AF7C7B0A-2173-4AD5-1940-C4DC279830AA}"/>
              </a:ext>
            </a:extLst>
          </p:cNvPr>
          <p:cNvSpPr txBox="1">
            <a:spLocks/>
          </p:cNvSpPr>
          <p:nvPr/>
        </p:nvSpPr>
        <p:spPr>
          <a:xfrm>
            <a:off x="2551342" y="2294377"/>
            <a:ext cx="4437592" cy="21362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15000"/>
              </a:lnSpc>
              <a:spcBef>
                <a:spcPts val="800"/>
              </a:spcBef>
              <a:spcAft>
                <a:spcPts val="400"/>
              </a:spcAft>
              <a:buFont typeface="Wingdings 2" charset="2"/>
              <a:buNone/>
            </a:pPr>
            <a:r>
              <a:rPr lang="en-US" dirty="0"/>
              <a:t>	Dari 33.291 </a:t>
            </a:r>
            <a:r>
              <a:rPr lang="en-US" dirty="0" err="1"/>
              <a:t>hanya</a:t>
            </a:r>
            <a:r>
              <a:rPr lang="en-US" dirty="0"/>
              <a:t> 	</a:t>
            </a:r>
            <a:r>
              <a:rPr lang="en-US" sz="5400" b="1" kern="100" dirty="0">
                <a:effectLst/>
                <a:latin typeface="Times New Roman" panose="02020603050405020304" pitchFamily="18" charset="0"/>
                <a:cs typeface="Times New Roman" panose="02020603050405020304" pitchFamily="18" charset="0"/>
              </a:rPr>
              <a:t>5.914 </a:t>
            </a:r>
            <a:r>
              <a:rPr lang="en-US" sz="1800" kern="100" dirty="0" err="1">
                <a:effectLst/>
                <a:latin typeface="Times New Roman" panose="02020603050405020304" pitchFamily="18" charset="0"/>
                <a:cs typeface="Times New Roman" panose="02020603050405020304" pitchFamily="18" charset="0"/>
              </a:rPr>
              <a:t>transaksi</a:t>
            </a:r>
            <a:r>
              <a:rPr lang="en-US" sz="1800" kern="100" dirty="0">
                <a:effectLst/>
                <a:latin typeface="Times New Roman" panose="02020603050405020304" pitchFamily="18" charset="0"/>
                <a:cs typeface="Times New Roman" panose="02020603050405020304" pitchFamily="18" charset="0"/>
              </a:rPr>
              <a:t> yang </a:t>
            </a:r>
            <a:r>
              <a:rPr lang="en-US" sz="1800" kern="100" dirty="0" err="1">
                <a:effectLst/>
                <a:latin typeface="Times New Roman" panose="02020603050405020304" pitchFamily="18" charset="0"/>
                <a:cs typeface="Times New Roman" panose="02020603050405020304" pitchFamily="18" charset="0"/>
              </a:rPr>
              <a:t>merespon</a:t>
            </a: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kampanye</a:t>
            </a: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pemasaran</a:t>
            </a: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sedangkan</a:t>
            </a: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sisanya</a:t>
            </a: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tidak</a:t>
            </a: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merespon</a:t>
            </a:r>
            <a:r>
              <a:rPr lang="en-US" sz="1800" kern="100" dirty="0">
                <a:effectLst/>
                <a:latin typeface="Times New Roman" panose="02020603050405020304" pitchFamily="18" charset="0"/>
                <a:cs typeface="Times New Roman" panose="02020603050405020304" pitchFamily="18" charset="0"/>
              </a:rPr>
              <a:t>. </a:t>
            </a:r>
            <a:endPar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4F317390-9430-50F2-1725-416DE4C73DC2}"/>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t="6584"/>
          <a:stretch/>
        </p:blipFill>
        <p:spPr>
          <a:xfrm>
            <a:off x="1423447" y="463300"/>
            <a:ext cx="1286865" cy="6063783"/>
          </a:xfrm>
          <a:prstGeom prst="rect">
            <a:avLst/>
          </a:prstGeom>
        </p:spPr>
      </p:pic>
    </p:spTree>
    <p:extLst>
      <p:ext uri="{BB962C8B-B14F-4D97-AF65-F5344CB8AC3E}">
        <p14:creationId xmlns:p14="http://schemas.microsoft.com/office/powerpoint/2010/main" val="3602600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EAD6A33-371C-B4DD-6540-59E6129CA0DE}"/>
              </a:ext>
            </a:extLst>
          </p:cNvPr>
          <p:cNvPicPr>
            <a:picLocks noGrp="1" noChangeAspect="1"/>
          </p:cNvPicPr>
          <p:nvPr>
            <p:ph idx="1"/>
          </p:nvPr>
        </p:nvPicPr>
        <p:blipFill>
          <a:blip r:embed="rId2">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067300" y="514849"/>
            <a:ext cx="6782719" cy="5990726"/>
          </a:xfrm>
        </p:spPr>
      </p:pic>
      <p:sp>
        <p:nvSpPr>
          <p:cNvPr id="7" name="Content Placeholder 2">
            <a:extLst>
              <a:ext uri="{FF2B5EF4-FFF2-40B4-BE49-F238E27FC236}">
                <a16:creationId xmlns:a16="http://schemas.microsoft.com/office/drawing/2014/main" id="{AC5429F9-B86E-D8EC-2E03-1C805798CBE2}"/>
              </a:ext>
            </a:extLst>
          </p:cNvPr>
          <p:cNvSpPr txBox="1">
            <a:spLocks/>
          </p:cNvSpPr>
          <p:nvPr/>
        </p:nvSpPr>
        <p:spPr>
          <a:xfrm>
            <a:off x="553508" y="2360877"/>
            <a:ext cx="4437592" cy="21362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15000"/>
              </a:lnSpc>
              <a:spcBef>
                <a:spcPts val="800"/>
              </a:spcBef>
              <a:spcAft>
                <a:spcPts val="400"/>
              </a:spcAft>
              <a:buFont typeface="Wingdings 2" charset="2"/>
              <a:buNone/>
            </a:pPr>
            <a:r>
              <a:rPr lang="en-US" dirty="0"/>
              <a:t>	</a:t>
            </a:r>
            <a:r>
              <a:rPr lang="en-US" dirty="0" err="1"/>
              <a:t>Korelasi</a:t>
            </a:r>
            <a:r>
              <a:rPr lang="en-US" dirty="0"/>
              <a:t> </a:t>
            </a:r>
            <a:r>
              <a:rPr lang="en-US" dirty="0" err="1"/>
              <a:t>antar</a:t>
            </a:r>
            <a:r>
              <a:rPr lang="en-US" dirty="0"/>
              <a:t> </a:t>
            </a:r>
            <a:r>
              <a:rPr lang="en-US" sz="5400" b="1" kern="100" dirty="0">
                <a:effectLst/>
                <a:latin typeface="Times New Roman" panose="02020603050405020304" pitchFamily="18" charset="0"/>
                <a:cs typeface="Times New Roman" panose="02020603050405020304" pitchFamily="18" charset="0"/>
              </a:rPr>
              <a:t>RFM </a:t>
            </a:r>
            <a:r>
              <a:rPr lang="en-US" sz="1800" kern="100" dirty="0">
                <a:effectLst/>
                <a:latin typeface="Times New Roman" panose="02020603050405020304" pitchFamily="18" charset="0"/>
                <a:cs typeface="Times New Roman" panose="02020603050405020304" pitchFamily="18" charset="0"/>
              </a:rPr>
              <a:t>yang </a:t>
            </a:r>
            <a:r>
              <a:rPr lang="en-US" sz="1800" kern="100" dirty="0" err="1">
                <a:effectLst/>
                <a:latin typeface="Times New Roman" panose="02020603050405020304" pitchFamily="18" charset="0"/>
                <a:cs typeface="Times New Roman" panose="02020603050405020304" pitchFamily="18" charset="0"/>
              </a:rPr>
              <a:t>menunjukan</a:t>
            </a: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kalau</a:t>
            </a:r>
            <a:r>
              <a:rPr lang="en-US" sz="1800" kern="100" dirty="0">
                <a:effectLst/>
                <a:latin typeface="Times New Roman" panose="02020603050405020304" pitchFamily="18" charset="0"/>
                <a:cs typeface="Times New Roman" panose="02020603050405020304" pitchFamily="18" charset="0"/>
              </a:rPr>
              <a:t> frequency naik </a:t>
            </a:r>
            <a:r>
              <a:rPr lang="en-US" sz="1800" kern="100" dirty="0" err="1">
                <a:effectLst/>
                <a:latin typeface="Times New Roman" panose="02020603050405020304" pitchFamily="18" charset="0"/>
                <a:cs typeface="Times New Roman" panose="02020603050405020304" pitchFamily="18" charset="0"/>
              </a:rPr>
              <a:t>maka</a:t>
            </a:r>
            <a:r>
              <a:rPr lang="en-US" sz="1800" kern="100" dirty="0">
                <a:effectLst/>
                <a:latin typeface="Times New Roman" panose="02020603050405020304" pitchFamily="18" charset="0"/>
                <a:cs typeface="Times New Roman" panose="02020603050405020304" pitchFamily="18" charset="0"/>
              </a:rPr>
              <a:t> monetary juga naik. </a:t>
            </a:r>
            <a:r>
              <a:rPr lang="en-US" sz="1800" kern="100" dirty="0" err="1">
                <a:effectLst/>
                <a:latin typeface="Times New Roman" panose="02020603050405020304" pitchFamily="18" charset="0"/>
                <a:cs typeface="Times New Roman" panose="02020603050405020304" pitchFamily="18" charset="0"/>
              </a:rPr>
              <a:t>Sedangakan</a:t>
            </a: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untuk</a:t>
            </a: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recencynya</a:t>
            </a: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stabil</a:t>
            </a:r>
            <a:endPar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A05D7459-A180-7E76-6FF6-8B6D6321165B}"/>
              </a:ext>
            </a:extLst>
          </p:cNvPr>
          <p:cNvSpPr txBox="1">
            <a:spLocks/>
          </p:cNvSpPr>
          <p:nvPr/>
        </p:nvSpPr>
        <p:spPr>
          <a:xfrm>
            <a:off x="42410" y="59055"/>
            <a:ext cx="4948690"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latin typeface="Arial" panose="020B0604020202020204" pitchFamily="34" charset="0"/>
                <a:cs typeface="Arial" panose="020B0604020202020204" pitchFamily="34" charset="0"/>
              </a:rPr>
              <a:t>Gambaran </a:t>
            </a:r>
            <a:r>
              <a:rPr lang="en-US" sz="1100" dirty="0" err="1">
                <a:latin typeface="Arial" panose="020B0604020202020204" pitchFamily="34" charset="0"/>
                <a:cs typeface="Arial" panose="020B0604020202020204" pitchFamily="34" charset="0"/>
              </a:rPr>
              <a:t>umum</a:t>
            </a:r>
            <a:r>
              <a:rPr lang="en-US" sz="1100" dirty="0">
                <a:latin typeface="Arial" panose="020B0604020202020204" pitchFamily="34" charset="0"/>
                <a:cs typeface="Arial" panose="020B0604020202020204" pitchFamily="34" charset="0"/>
              </a:rPr>
              <a:t> | </a:t>
            </a:r>
            <a:r>
              <a:rPr lang="en-US" sz="1100" dirty="0" err="1">
                <a:latin typeface="Arial" panose="020B0604020202020204" pitchFamily="34" charset="0"/>
                <a:cs typeface="Arial" panose="020B0604020202020204" pitchFamily="34" charset="0"/>
              </a:rPr>
              <a:t>Pemahaman</a:t>
            </a:r>
            <a:r>
              <a:rPr lang="en-US" sz="1100" dirty="0">
                <a:latin typeface="Arial" panose="020B0604020202020204" pitchFamily="34" charset="0"/>
                <a:cs typeface="Arial" panose="020B0604020202020204" pitchFamily="34" charset="0"/>
              </a:rPr>
              <a:t> data | </a:t>
            </a:r>
            <a:r>
              <a:rPr lang="en-US" sz="1300" b="1" dirty="0" err="1">
                <a:latin typeface="Arial" panose="020B0604020202020204" pitchFamily="34" charset="0"/>
                <a:cs typeface="Arial" panose="020B0604020202020204" pitchFamily="34" charset="0"/>
              </a:rPr>
              <a:t>Analisis</a:t>
            </a:r>
            <a:r>
              <a:rPr lang="en-US" sz="1300" b="1" dirty="0">
                <a:latin typeface="Arial" panose="020B0604020202020204" pitchFamily="34" charset="0"/>
                <a:cs typeface="Arial" panose="020B0604020202020204" pitchFamily="34" charset="0"/>
              </a:rPr>
              <a:t> scenario </a:t>
            </a:r>
            <a:r>
              <a:rPr lang="en-US" sz="1100" dirty="0">
                <a:latin typeface="Arial" panose="020B0604020202020204" pitchFamily="34" charset="0"/>
                <a:cs typeface="Arial" panose="020B0604020202020204" pitchFamily="34" charset="0"/>
              </a:rPr>
              <a:t>| Strategi </a:t>
            </a:r>
            <a:r>
              <a:rPr lang="en-US" sz="1100" dirty="0" err="1">
                <a:latin typeface="Arial" panose="020B0604020202020204" pitchFamily="34" charset="0"/>
                <a:cs typeface="Arial" panose="020B0604020202020204" pitchFamily="34" charset="0"/>
              </a:rPr>
              <a:t>perkembangan</a:t>
            </a:r>
            <a:endParaRPr lang="en-ID"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5884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8C173-A05F-A5F7-0A2A-787357BA6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D25F60E-B337-9D55-EE81-E967292B9682}"/>
              </a:ext>
            </a:extLst>
          </p:cNvPr>
          <p:cNvSpPr txBox="1">
            <a:spLocks/>
          </p:cNvSpPr>
          <p:nvPr/>
        </p:nvSpPr>
        <p:spPr>
          <a:xfrm>
            <a:off x="42410" y="59055"/>
            <a:ext cx="4948690"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latin typeface="Arial" panose="020B0604020202020204" pitchFamily="34" charset="0"/>
                <a:cs typeface="Arial" panose="020B0604020202020204" pitchFamily="34" charset="0"/>
              </a:rPr>
              <a:t>Gambaran </a:t>
            </a:r>
            <a:r>
              <a:rPr lang="en-US" sz="1100" dirty="0" err="1">
                <a:latin typeface="Arial" panose="020B0604020202020204" pitchFamily="34" charset="0"/>
                <a:cs typeface="Arial" panose="020B0604020202020204" pitchFamily="34" charset="0"/>
              </a:rPr>
              <a:t>umum</a:t>
            </a:r>
            <a:r>
              <a:rPr lang="en-US" sz="1100" dirty="0">
                <a:latin typeface="Arial" panose="020B0604020202020204" pitchFamily="34" charset="0"/>
                <a:cs typeface="Arial" panose="020B0604020202020204" pitchFamily="34" charset="0"/>
              </a:rPr>
              <a:t> | </a:t>
            </a:r>
            <a:r>
              <a:rPr lang="en-US" sz="1100" dirty="0" err="1">
                <a:latin typeface="Arial" panose="020B0604020202020204" pitchFamily="34" charset="0"/>
                <a:cs typeface="Arial" panose="020B0604020202020204" pitchFamily="34" charset="0"/>
              </a:rPr>
              <a:t>Pemahaman</a:t>
            </a:r>
            <a:r>
              <a:rPr lang="en-US" sz="1100" dirty="0">
                <a:latin typeface="Arial" panose="020B0604020202020204" pitchFamily="34" charset="0"/>
                <a:cs typeface="Arial" panose="020B0604020202020204" pitchFamily="34" charset="0"/>
              </a:rPr>
              <a:t> data | </a:t>
            </a:r>
            <a:r>
              <a:rPr lang="en-US" sz="1100" dirty="0" err="1">
                <a:latin typeface="Arial" panose="020B0604020202020204" pitchFamily="34" charset="0"/>
                <a:cs typeface="Arial" panose="020B0604020202020204" pitchFamily="34" charset="0"/>
              </a:rPr>
              <a:t>Analisis</a:t>
            </a:r>
            <a:r>
              <a:rPr lang="en-US" sz="1100" dirty="0">
                <a:latin typeface="Arial" panose="020B0604020202020204" pitchFamily="34" charset="0"/>
                <a:cs typeface="Arial" panose="020B0604020202020204" pitchFamily="34" charset="0"/>
              </a:rPr>
              <a:t> scenario </a:t>
            </a:r>
            <a:r>
              <a:rPr lang="en-US" sz="1300" b="1" dirty="0">
                <a:latin typeface="Arial" panose="020B0604020202020204" pitchFamily="34" charset="0"/>
                <a:cs typeface="Arial" panose="020B0604020202020204" pitchFamily="34" charset="0"/>
              </a:rPr>
              <a:t>| Strategi </a:t>
            </a:r>
            <a:r>
              <a:rPr lang="en-US" sz="1300" b="1" dirty="0" err="1">
                <a:latin typeface="Arial" panose="020B0604020202020204" pitchFamily="34" charset="0"/>
                <a:cs typeface="Arial" panose="020B0604020202020204" pitchFamily="34" charset="0"/>
              </a:rPr>
              <a:t>perkembangan</a:t>
            </a:r>
            <a:endParaRPr lang="en-ID" sz="1300" b="1" dirty="0">
              <a:latin typeface="Arial" panose="020B0604020202020204"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id="{77892CD7-E7EF-9C72-6D33-496A98262E9A}"/>
              </a:ext>
            </a:extLst>
          </p:cNvPr>
          <p:cNvGraphicFramePr>
            <a:graphicFrameLocks noGrp="1"/>
          </p:cNvGraphicFramePr>
          <p:nvPr>
            <p:extLst>
              <p:ext uri="{D42A27DB-BD31-4B8C-83A1-F6EECF244321}">
                <p14:modId xmlns:p14="http://schemas.microsoft.com/office/powerpoint/2010/main" val="1221416835"/>
              </p:ext>
            </p:extLst>
          </p:nvPr>
        </p:nvGraphicFramePr>
        <p:xfrm>
          <a:off x="385762" y="686648"/>
          <a:ext cx="11420475" cy="5572123"/>
        </p:xfrm>
        <a:graphic>
          <a:graphicData uri="http://schemas.openxmlformats.org/drawingml/2006/table">
            <a:tbl>
              <a:tblPr firstRow="1" firstCol="1" bandRow="1">
                <a:tableStyleId>{72833802-FEF1-4C79-8D5D-14CF1EAF98D9}</a:tableStyleId>
              </a:tblPr>
              <a:tblGrid>
                <a:gridCol w="2198449">
                  <a:extLst>
                    <a:ext uri="{9D8B030D-6E8A-4147-A177-3AD203B41FA5}">
                      <a16:colId xmlns:a16="http://schemas.microsoft.com/office/drawing/2014/main" val="1886497305"/>
                    </a:ext>
                  </a:extLst>
                </a:gridCol>
                <a:gridCol w="2694636">
                  <a:extLst>
                    <a:ext uri="{9D8B030D-6E8A-4147-A177-3AD203B41FA5}">
                      <a16:colId xmlns:a16="http://schemas.microsoft.com/office/drawing/2014/main" val="163804495"/>
                    </a:ext>
                  </a:extLst>
                </a:gridCol>
                <a:gridCol w="2341738">
                  <a:extLst>
                    <a:ext uri="{9D8B030D-6E8A-4147-A177-3AD203B41FA5}">
                      <a16:colId xmlns:a16="http://schemas.microsoft.com/office/drawing/2014/main" val="398197534"/>
                    </a:ext>
                  </a:extLst>
                </a:gridCol>
                <a:gridCol w="2162423">
                  <a:extLst>
                    <a:ext uri="{9D8B030D-6E8A-4147-A177-3AD203B41FA5}">
                      <a16:colId xmlns:a16="http://schemas.microsoft.com/office/drawing/2014/main" val="1193940826"/>
                    </a:ext>
                  </a:extLst>
                </a:gridCol>
                <a:gridCol w="2023229">
                  <a:extLst>
                    <a:ext uri="{9D8B030D-6E8A-4147-A177-3AD203B41FA5}">
                      <a16:colId xmlns:a16="http://schemas.microsoft.com/office/drawing/2014/main" val="2096526922"/>
                    </a:ext>
                  </a:extLst>
                </a:gridCol>
              </a:tblGrid>
              <a:tr h="770030">
                <a:tc>
                  <a:txBody>
                    <a:bodyPr/>
                    <a:lstStyle/>
                    <a:p>
                      <a:pPr algn="ctr">
                        <a:lnSpc>
                          <a:spcPct val="115000"/>
                        </a:lnSpc>
                        <a:spcAft>
                          <a:spcPts val="800"/>
                        </a:spcAft>
                        <a:buNone/>
                      </a:pPr>
                      <a:r>
                        <a:rPr lang="id-ID" sz="1200" b="1" kern="100" dirty="0">
                          <a:solidFill>
                            <a:schemeClr val="tx1"/>
                          </a:solidFill>
                          <a:effectLst/>
                        </a:rPr>
                        <a:t>Segments</a:t>
                      </a:r>
                      <a:endParaRPr lang="en-ID" sz="12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buNone/>
                      </a:pPr>
                      <a:r>
                        <a:rPr lang="id-ID" sz="1200" b="1" kern="100" dirty="0">
                          <a:solidFill>
                            <a:schemeClr val="tx1"/>
                          </a:solidFill>
                          <a:effectLst/>
                        </a:rPr>
                        <a:t>Characteristic</a:t>
                      </a:r>
                      <a:endParaRPr lang="en-ID" sz="12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buNone/>
                      </a:pPr>
                      <a:r>
                        <a:rPr lang="id-ID" sz="1200" b="1" kern="100" dirty="0">
                          <a:solidFill>
                            <a:schemeClr val="tx1"/>
                          </a:solidFill>
                          <a:effectLst/>
                        </a:rPr>
                        <a:t>Goal</a:t>
                      </a:r>
                      <a:endParaRPr lang="en-ID" sz="12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buNone/>
                      </a:pPr>
                      <a:r>
                        <a:rPr lang="id-ID" sz="1200" b="1" kern="100">
                          <a:solidFill>
                            <a:schemeClr val="tx1"/>
                          </a:solidFill>
                          <a:effectLst/>
                        </a:rPr>
                        <a:t>Strategies</a:t>
                      </a:r>
                      <a:endParaRPr lang="en-ID" sz="12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buNone/>
                      </a:pPr>
                      <a:r>
                        <a:rPr lang="id-ID" sz="1200" b="1" kern="100" dirty="0">
                          <a:solidFill>
                            <a:schemeClr val="tx1"/>
                          </a:solidFill>
                          <a:effectLst/>
                        </a:rPr>
                        <a:t>Indicator</a:t>
                      </a:r>
                      <a:endParaRPr lang="en-ID" sz="12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45982967"/>
                  </a:ext>
                </a:extLst>
              </a:tr>
              <a:tr h="2063975">
                <a:tc>
                  <a:txBody>
                    <a:bodyPr/>
                    <a:lstStyle/>
                    <a:p>
                      <a:pPr algn="ctr">
                        <a:lnSpc>
                          <a:spcPct val="115000"/>
                        </a:lnSpc>
                        <a:spcAft>
                          <a:spcPts val="800"/>
                        </a:spcAft>
                        <a:buNone/>
                      </a:pPr>
                      <a:r>
                        <a:rPr lang="id-ID" sz="1200" kern="100" dirty="0">
                          <a:effectLst/>
                        </a:rPr>
                        <a:t>Segment 2</a:t>
                      </a:r>
                      <a:endParaRPr lang="en-ID"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200" kern="100" dirty="0">
                          <a:effectLst/>
                        </a:rPr>
                        <a:t>Nilai Monetary sangat tinggi, length moderate, frequency sangat rendah, recency rendah (score 3) </a:t>
                      </a:r>
                      <a:endParaRPr lang="en-ID"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200" kern="100" dirty="0">
                          <a:effectLst/>
                        </a:rPr>
                        <a:t>Kembangkan cust baru pada segmen ini untuk bisa menjadi loyal customer.</a:t>
                      </a:r>
                      <a:endParaRPr lang="en-ID"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200" kern="100" dirty="0">
                          <a:effectLst/>
                        </a:rPr>
                        <a:t>Membuat sistem membership dengan berbagai keuntungan untuk meningkatkan frequency pembelian + loyalty.</a:t>
                      </a:r>
                      <a:endParaRPr lang="en-ID"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200" kern="100">
                          <a:effectLst/>
                        </a:rPr>
                        <a:t>Length = high,</a:t>
                      </a:r>
                      <a:endParaRPr lang="en-ID" sz="1200" kern="100">
                        <a:effectLst/>
                      </a:endParaRPr>
                    </a:p>
                    <a:p>
                      <a:pPr>
                        <a:lnSpc>
                          <a:spcPct val="115000"/>
                        </a:lnSpc>
                        <a:spcAft>
                          <a:spcPts val="800"/>
                        </a:spcAft>
                        <a:buNone/>
                      </a:pPr>
                      <a:r>
                        <a:rPr lang="id-ID" sz="1200" kern="100">
                          <a:effectLst/>
                        </a:rPr>
                        <a:t>Freq = high</a:t>
                      </a:r>
                      <a:endParaRPr lang="en-ID"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32551650"/>
                  </a:ext>
                </a:extLst>
              </a:tr>
              <a:tr h="1369059">
                <a:tc>
                  <a:txBody>
                    <a:bodyPr/>
                    <a:lstStyle/>
                    <a:p>
                      <a:pPr algn="ctr">
                        <a:lnSpc>
                          <a:spcPct val="115000"/>
                        </a:lnSpc>
                        <a:spcAft>
                          <a:spcPts val="800"/>
                        </a:spcAft>
                        <a:buNone/>
                      </a:pPr>
                      <a:r>
                        <a:rPr lang="id-ID" sz="1200" kern="100">
                          <a:effectLst/>
                        </a:rPr>
                        <a:t>Segment 1</a:t>
                      </a:r>
                      <a:endParaRPr lang="en-ID"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200" kern="100">
                          <a:effectLst/>
                        </a:rPr>
                        <a:t>Nilai monetary, length dan frequency tinggi, dan recency rendah</a:t>
                      </a:r>
                      <a:endParaRPr lang="en-ID"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200" kern="100">
                          <a:effectLst/>
                        </a:rPr>
                        <a:t>Fokus pada mempertahankan engagement dan kepuasan segmen ini.</a:t>
                      </a:r>
                      <a:endParaRPr lang="en-ID"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200" kern="100">
                          <a:effectLst/>
                        </a:rPr>
                        <a:t>Menawarkan diskon progresif pada setiap pembelian.</a:t>
                      </a:r>
                      <a:endParaRPr lang="en-ID"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200" kern="100">
                          <a:effectLst/>
                        </a:rPr>
                        <a:t>Monetary = high,</a:t>
                      </a:r>
                      <a:endParaRPr lang="en-ID" sz="1200" kern="100">
                        <a:effectLst/>
                      </a:endParaRPr>
                    </a:p>
                    <a:p>
                      <a:pPr>
                        <a:lnSpc>
                          <a:spcPct val="115000"/>
                        </a:lnSpc>
                        <a:spcAft>
                          <a:spcPts val="800"/>
                        </a:spcAft>
                        <a:buNone/>
                      </a:pPr>
                      <a:r>
                        <a:rPr lang="id-ID" sz="1200" kern="100">
                          <a:effectLst/>
                        </a:rPr>
                        <a:t>Recency = low,</a:t>
                      </a:r>
                      <a:endParaRPr lang="en-ID"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71402929"/>
                  </a:ext>
                </a:extLst>
              </a:tr>
              <a:tr h="1369059">
                <a:tc>
                  <a:txBody>
                    <a:bodyPr/>
                    <a:lstStyle/>
                    <a:p>
                      <a:pPr algn="ctr">
                        <a:lnSpc>
                          <a:spcPct val="115000"/>
                        </a:lnSpc>
                        <a:spcAft>
                          <a:spcPts val="800"/>
                        </a:spcAft>
                        <a:buNone/>
                      </a:pPr>
                      <a:r>
                        <a:rPr lang="id-ID" sz="1200" kern="100" dirty="0">
                          <a:effectLst/>
                        </a:rPr>
                        <a:t>Segment 0</a:t>
                      </a:r>
                      <a:endParaRPr lang="en-ID"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200" kern="100">
                          <a:effectLst/>
                        </a:rPr>
                        <a:t>Nilai Freq, Length, Monetary cenderung rendah, recency paling rendah dari segment yang lain.</a:t>
                      </a:r>
                      <a:endParaRPr lang="en-ID"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200" kern="100">
                          <a:effectLst/>
                        </a:rPr>
                        <a:t>Meningkatkan nilai transaksi cust dalam segment ini.</a:t>
                      </a:r>
                      <a:endParaRPr lang="en-ID"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200" kern="100">
                          <a:effectLst/>
                        </a:rPr>
                        <a:t>Memberikan pengalaman berbelanja yang baik.</a:t>
                      </a:r>
                      <a:endParaRPr lang="en-ID"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id-ID" sz="1200" kern="100" dirty="0">
                          <a:effectLst/>
                        </a:rPr>
                        <a:t>Monetary = high,</a:t>
                      </a:r>
                      <a:endParaRPr lang="en-ID" sz="1200" kern="100" dirty="0">
                        <a:effectLst/>
                      </a:endParaRPr>
                    </a:p>
                    <a:p>
                      <a:pPr>
                        <a:lnSpc>
                          <a:spcPct val="115000"/>
                        </a:lnSpc>
                        <a:spcAft>
                          <a:spcPts val="800"/>
                        </a:spcAft>
                        <a:buNone/>
                      </a:pPr>
                      <a:r>
                        <a:rPr lang="id-ID" sz="1200" kern="100" dirty="0">
                          <a:effectLst/>
                        </a:rPr>
                        <a:t>Freq = high,</a:t>
                      </a:r>
                      <a:endParaRPr lang="en-ID" sz="1200" kern="100" dirty="0">
                        <a:effectLst/>
                      </a:endParaRPr>
                    </a:p>
                    <a:p>
                      <a:pPr>
                        <a:lnSpc>
                          <a:spcPct val="115000"/>
                        </a:lnSpc>
                        <a:spcAft>
                          <a:spcPts val="800"/>
                        </a:spcAft>
                        <a:buNone/>
                      </a:pPr>
                      <a:r>
                        <a:rPr lang="id-ID" sz="1200" kern="100" dirty="0">
                          <a:effectLst/>
                        </a:rPr>
                        <a:t>Length = high</a:t>
                      </a:r>
                      <a:endParaRPr lang="en-ID"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92507744"/>
                  </a:ext>
                </a:extLst>
              </a:tr>
            </a:tbl>
          </a:graphicData>
        </a:graphic>
      </p:graphicFrame>
    </p:spTree>
    <p:extLst>
      <p:ext uri="{BB962C8B-B14F-4D97-AF65-F5344CB8AC3E}">
        <p14:creationId xmlns:p14="http://schemas.microsoft.com/office/powerpoint/2010/main" val="2985334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b="1" dirty="0"/>
              <a:t>Daftar Isi</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283234662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08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68C6B6-9F12-5B33-FFDB-76DF947DBD1E}"/>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13193" r="15140"/>
          <a:stretch/>
        </p:blipFill>
        <p:spPr>
          <a:xfrm>
            <a:off x="7277100" y="0"/>
            <a:ext cx="4914900" cy="6858000"/>
          </a:xfrm>
          <a:prstGeom prst="rect">
            <a:avLst/>
          </a:prstGeom>
        </p:spPr>
      </p:pic>
      <p:sp>
        <p:nvSpPr>
          <p:cNvPr id="2" name="Title 1">
            <a:extLst>
              <a:ext uri="{FF2B5EF4-FFF2-40B4-BE49-F238E27FC236}">
                <a16:creationId xmlns:a16="http://schemas.microsoft.com/office/drawing/2014/main" id="{45774E22-CC01-2A66-B10F-D6FD735CC23B}"/>
              </a:ext>
            </a:extLst>
          </p:cNvPr>
          <p:cNvSpPr>
            <a:spLocks noGrp="1"/>
          </p:cNvSpPr>
          <p:nvPr>
            <p:ph type="title"/>
          </p:nvPr>
        </p:nvSpPr>
        <p:spPr>
          <a:xfrm>
            <a:off x="913795" y="609600"/>
            <a:ext cx="6363305" cy="1257300"/>
          </a:xfrm>
        </p:spPr>
        <p:txBody>
          <a:bodyPr>
            <a:normAutofit/>
          </a:bodyPr>
          <a:lstStyle/>
          <a:p>
            <a:r>
              <a:rPr lang="id-ID" sz="4800" b="1" kern="100" dirty="0">
                <a:effectLst/>
                <a:latin typeface="Times New Roman" panose="02020603050405020304" pitchFamily="18" charset="0"/>
                <a:ea typeface="Times New Roman" panose="02020603050405020304" pitchFamily="18" charset="0"/>
                <a:cs typeface="Times New Roman" panose="02020603050405020304" pitchFamily="18" charset="0"/>
              </a:rPr>
              <a:t>Visi Misi perusahaan</a:t>
            </a:r>
            <a:endParaRPr lang="en-ID" dirty="0"/>
          </a:p>
        </p:txBody>
      </p:sp>
      <p:sp>
        <p:nvSpPr>
          <p:cNvPr id="3" name="Content Placeholder 2">
            <a:extLst>
              <a:ext uri="{FF2B5EF4-FFF2-40B4-BE49-F238E27FC236}">
                <a16:creationId xmlns:a16="http://schemas.microsoft.com/office/drawing/2014/main" id="{73670BE5-5BC5-A78D-785E-849B53A669C9}"/>
              </a:ext>
            </a:extLst>
          </p:cNvPr>
          <p:cNvSpPr>
            <a:spLocks noGrp="1"/>
          </p:cNvSpPr>
          <p:nvPr>
            <p:ph idx="1"/>
          </p:nvPr>
        </p:nvSpPr>
        <p:spPr>
          <a:xfrm>
            <a:off x="742345" y="1866900"/>
            <a:ext cx="6534755" cy="4486275"/>
          </a:xfrm>
        </p:spPr>
        <p:txBody>
          <a:bodyPr>
            <a:normAutofit fontScale="77500" lnSpcReduction="20000"/>
          </a:bodyPr>
          <a:lstStyle/>
          <a:p>
            <a:pPr>
              <a:lnSpc>
                <a:spcPct val="115000"/>
              </a:lnSpc>
              <a:spcBef>
                <a:spcPts val="800"/>
              </a:spcBef>
              <a:spcAft>
                <a:spcPts val="400"/>
              </a:spcAft>
              <a:buNone/>
            </a:pPr>
            <a:r>
              <a:rPr lang="id-ID" sz="18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Visi</a:t>
            </a:r>
            <a:endParaRPr lang="en-ID" sz="18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id-ID" sz="1800" kern="100" dirty="0">
                <a:effectLst/>
                <a:latin typeface="Calibri" panose="020F0502020204030204" pitchFamily="34" charset="0"/>
                <a:ea typeface="Calibri" panose="020F0502020204030204" pitchFamily="34" charset="0"/>
                <a:cs typeface="Times New Roman" panose="02020603050405020304" pitchFamily="18" charset="0"/>
              </a:rPr>
              <a:t>Menciptakan pengalaman belanja yang menyenangkan dan mudah, di mana pelanggan selalu menemukan produk segar dan berkualitas tinggi dengan nilai terbaik.</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id-ID" sz="1800" kern="100" dirty="0">
                <a:effectLst/>
                <a:latin typeface="Calibri" panose="020F0502020204030204" pitchFamily="34" charset="0"/>
                <a:ea typeface="Calibri" panose="020F0502020204030204" pitchFamily="34" charset="0"/>
                <a:cs typeface="Times New Roman" panose="02020603050405020304" pitchFamily="18" charset="0"/>
              </a:rPr>
              <a:t>Menjadi bagian penting dari komunitas, mendukung keluarga dan gaya hidup sehat melalui produk dan layanan kami.</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Symbol" panose="05050102010706020507" pitchFamily="18" charset="2"/>
              <a:buChar char=""/>
            </a:pPr>
            <a:r>
              <a:rPr lang="id-ID" sz="1800" kern="100" dirty="0">
                <a:effectLst/>
                <a:latin typeface="Calibri" panose="020F0502020204030204" pitchFamily="34" charset="0"/>
                <a:ea typeface="Calibri" panose="020F0502020204030204" pitchFamily="34" charset="0"/>
                <a:cs typeface="Times New Roman" panose="02020603050405020304" pitchFamily="18" charset="0"/>
              </a:rPr>
              <a:t>Menjadi pilihan utama untuk kebutuhan sehari-hari, menginspirasi pelanggan dengan pilihan makanan baru dan menarik serta suasana yang ramah.</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361950">
              <a:lnSpc>
                <a:spcPct val="115000"/>
              </a:lnSpc>
              <a:spcAft>
                <a:spcPts val="800"/>
              </a:spcAft>
              <a:buNone/>
            </a:pPr>
            <a:r>
              <a:rPr lang="id-ID" sz="18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Misi</a:t>
            </a:r>
            <a:endParaRPr lang="en-ID" sz="18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id-ID" sz="1800" kern="100" dirty="0">
                <a:effectLst/>
                <a:latin typeface="Calibri" panose="020F0502020204030204" pitchFamily="34" charset="0"/>
                <a:ea typeface="Calibri" panose="020F0502020204030204" pitchFamily="34" charset="0"/>
                <a:cs typeface="Times New Roman" panose="02020603050405020304" pitchFamily="18" charset="0"/>
              </a:rPr>
              <a:t>Menyediakan beragam pilihan bahan makanan segar, berkualitas tinggi, dan kebutuhan rumah tangga dengan harga yang kompetitif, disertai pelayanan yang ramah dan efisien.</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id-ID" sz="1800" kern="100" dirty="0">
                <a:effectLst/>
                <a:latin typeface="Calibri" panose="020F0502020204030204" pitchFamily="34" charset="0"/>
                <a:ea typeface="Calibri" panose="020F0502020204030204" pitchFamily="34" charset="0"/>
                <a:cs typeface="Times New Roman" panose="02020603050405020304" pitchFamily="18" charset="0"/>
              </a:rPr>
              <a:t>Menciptakan lingkungan belanja yang bersih, teratur, dan nyaman untuk pengalaman berbelanja yang menyenangkan.</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Symbol" panose="05050102010706020507" pitchFamily="18" charset="2"/>
              <a:buChar char=""/>
            </a:pPr>
            <a:r>
              <a:rPr lang="id-ID" sz="1800" kern="100" dirty="0">
                <a:effectLst/>
                <a:latin typeface="Calibri" panose="020F0502020204030204" pitchFamily="34" charset="0"/>
                <a:ea typeface="Calibri" panose="020F0502020204030204" pitchFamily="34" charset="0"/>
                <a:cs typeface="Times New Roman" panose="02020603050405020304" pitchFamily="18" charset="0"/>
              </a:rPr>
              <a:t>Terus meningkatkan operasional dan penawaran kami untuk memenuhi kebutuhan dan preferensi pelanggan yang terus berubah.</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p>
        </p:txBody>
      </p:sp>
      <p:sp>
        <p:nvSpPr>
          <p:cNvPr id="6" name="Title 1">
            <a:extLst>
              <a:ext uri="{FF2B5EF4-FFF2-40B4-BE49-F238E27FC236}">
                <a16:creationId xmlns:a16="http://schemas.microsoft.com/office/drawing/2014/main" id="{AFA6DC73-AD7A-4CCB-50CE-CED339DD6EC8}"/>
              </a:ext>
            </a:extLst>
          </p:cNvPr>
          <p:cNvSpPr txBox="1">
            <a:spLocks/>
          </p:cNvSpPr>
          <p:nvPr/>
        </p:nvSpPr>
        <p:spPr>
          <a:xfrm>
            <a:off x="42410" y="59055"/>
            <a:ext cx="4792057"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300" b="1" dirty="0">
                <a:latin typeface="Arial" panose="020B0604020202020204" pitchFamily="34" charset="0"/>
                <a:cs typeface="Arial" panose="020B0604020202020204" pitchFamily="34" charset="0"/>
              </a:rPr>
              <a:t>Gambaran </a:t>
            </a:r>
            <a:r>
              <a:rPr lang="en-US" sz="1300" b="1" dirty="0" err="1">
                <a:latin typeface="Arial" panose="020B0604020202020204" pitchFamily="34" charset="0"/>
                <a:cs typeface="Arial" panose="020B0604020202020204" pitchFamily="34" charset="0"/>
              </a:rPr>
              <a:t>umum</a:t>
            </a:r>
            <a:r>
              <a:rPr lang="en-US" sz="1300" b="1"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Pemahaman</a:t>
            </a:r>
            <a:r>
              <a:rPr lang="en-US" sz="1100" dirty="0">
                <a:latin typeface="Arial" panose="020B0604020202020204" pitchFamily="34" charset="0"/>
                <a:cs typeface="Arial" panose="020B0604020202020204" pitchFamily="34" charset="0"/>
              </a:rPr>
              <a:t> data | </a:t>
            </a:r>
            <a:r>
              <a:rPr lang="en-US" sz="1100" dirty="0" err="1">
                <a:latin typeface="Arial" panose="020B0604020202020204" pitchFamily="34" charset="0"/>
                <a:cs typeface="Arial" panose="020B0604020202020204" pitchFamily="34" charset="0"/>
              </a:rPr>
              <a:t>Analisis</a:t>
            </a:r>
            <a:r>
              <a:rPr lang="en-US" sz="1100" dirty="0">
                <a:latin typeface="Arial" panose="020B0604020202020204" pitchFamily="34" charset="0"/>
                <a:cs typeface="Arial" panose="020B0604020202020204" pitchFamily="34" charset="0"/>
              </a:rPr>
              <a:t> scenario | Strategi </a:t>
            </a:r>
            <a:r>
              <a:rPr lang="en-US" sz="1100" dirty="0" err="1">
                <a:latin typeface="Arial" panose="020B0604020202020204" pitchFamily="34" charset="0"/>
                <a:cs typeface="Arial" panose="020B0604020202020204" pitchFamily="34" charset="0"/>
              </a:rPr>
              <a:t>perkembangan</a:t>
            </a:r>
            <a:endParaRPr lang="en-ID"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602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CBE59-1500-96C3-1398-3C26742B02A4}"/>
              </a:ext>
            </a:extLst>
          </p:cNvPr>
          <p:cNvSpPr>
            <a:spLocks noGrp="1"/>
          </p:cNvSpPr>
          <p:nvPr>
            <p:ph type="title"/>
          </p:nvPr>
        </p:nvSpPr>
        <p:spPr>
          <a:xfrm>
            <a:off x="913795" y="609600"/>
            <a:ext cx="4915505" cy="1257300"/>
          </a:xfrm>
        </p:spPr>
        <p:txBody>
          <a:bodyPr/>
          <a:lstStyle/>
          <a:p>
            <a:r>
              <a:rPr lang="en-US" dirty="0" err="1"/>
              <a:t>Struktur</a:t>
            </a:r>
            <a:r>
              <a:rPr lang="en-US" dirty="0"/>
              <a:t> </a:t>
            </a:r>
            <a:r>
              <a:rPr lang="en-US" dirty="0" err="1"/>
              <a:t>Organisasi</a:t>
            </a:r>
            <a:endParaRPr lang="en-ID" dirty="0"/>
          </a:p>
        </p:txBody>
      </p:sp>
      <p:grpSp>
        <p:nvGrpSpPr>
          <p:cNvPr id="11" name="Group 10">
            <a:extLst>
              <a:ext uri="{FF2B5EF4-FFF2-40B4-BE49-F238E27FC236}">
                <a16:creationId xmlns:a16="http://schemas.microsoft.com/office/drawing/2014/main" id="{2EB9B7F0-8482-8F0A-CE5C-F8C8DFE033E5}"/>
              </a:ext>
            </a:extLst>
          </p:cNvPr>
          <p:cNvGrpSpPr/>
          <p:nvPr/>
        </p:nvGrpSpPr>
        <p:grpSpPr>
          <a:xfrm>
            <a:off x="1059658" y="1647178"/>
            <a:ext cx="10392113" cy="4797165"/>
            <a:chOff x="1219200" y="1647178"/>
            <a:chExt cx="10606087" cy="4906022"/>
          </a:xfrm>
        </p:grpSpPr>
        <p:pic>
          <p:nvPicPr>
            <p:cNvPr id="7" name="Picture 6">
              <a:extLst>
                <a:ext uri="{FF2B5EF4-FFF2-40B4-BE49-F238E27FC236}">
                  <a16:creationId xmlns:a16="http://schemas.microsoft.com/office/drawing/2014/main" id="{FA1BFC86-80AF-93EA-7599-6FFF0D32DA57}"/>
                </a:ext>
              </a:extLst>
            </p:cNvPr>
            <p:cNvPicPr>
              <a:picLocks noChangeAspect="1"/>
            </p:cNvPicPr>
            <p:nvPr/>
          </p:nvPicPr>
          <p:blipFill>
            <a:blip r:embed="rId2">
              <a:extLst>
                <a:ext uri="{28A0092B-C50C-407E-A947-70E740481C1C}">
                  <a14:useLocalDpi xmlns:a14="http://schemas.microsoft.com/office/drawing/2010/main" val="0"/>
                </a:ext>
              </a:extLst>
            </a:blip>
            <a:srcRect l="3058" t="13704" r="8752" b="7407"/>
            <a:stretch/>
          </p:blipFill>
          <p:spPr>
            <a:xfrm>
              <a:off x="4862512" y="1647178"/>
              <a:ext cx="6962775" cy="4817121"/>
            </a:xfrm>
            <a:prstGeom prst="rect">
              <a:avLst/>
            </a:prstGeom>
          </p:spPr>
        </p:pic>
        <p:sp>
          <p:nvSpPr>
            <p:cNvPr id="8" name="Rectangle 7">
              <a:extLst>
                <a:ext uri="{FF2B5EF4-FFF2-40B4-BE49-F238E27FC236}">
                  <a16:creationId xmlns:a16="http://schemas.microsoft.com/office/drawing/2014/main" id="{D272D3F4-C44A-E369-6E90-ACC9474A3787}"/>
                </a:ext>
              </a:extLst>
            </p:cNvPr>
            <p:cNvSpPr/>
            <p:nvPr/>
          </p:nvSpPr>
          <p:spPr>
            <a:xfrm>
              <a:off x="7705725" y="3429000"/>
              <a:ext cx="1914525" cy="3124200"/>
            </a:xfrm>
            <a:prstGeom prst="rect">
              <a:avLst/>
            </a:prstGeom>
            <a:noFill/>
            <a:ln w="5715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Arrow: Right 8">
              <a:extLst>
                <a:ext uri="{FF2B5EF4-FFF2-40B4-BE49-F238E27FC236}">
                  <a16:creationId xmlns:a16="http://schemas.microsoft.com/office/drawing/2014/main" id="{66AC8087-BB9F-0872-402E-EF3DF18ADB77}"/>
                </a:ext>
              </a:extLst>
            </p:cNvPr>
            <p:cNvSpPr/>
            <p:nvPr/>
          </p:nvSpPr>
          <p:spPr>
            <a:xfrm>
              <a:off x="1219200" y="3333750"/>
              <a:ext cx="6486525" cy="1257300"/>
            </a:xfrm>
            <a:prstGeom prst="rightArrow">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Title 1">
              <a:extLst>
                <a:ext uri="{FF2B5EF4-FFF2-40B4-BE49-F238E27FC236}">
                  <a16:creationId xmlns:a16="http://schemas.microsoft.com/office/drawing/2014/main" id="{44092B67-97CC-337C-F2C9-5849436CA7E3}"/>
                </a:ext>
              </a:extLst>
            </p:cNvPr>
            <p:cNvSpPr txBox="1">
              <a:spLocks/>
            </p:cNvSpPr>
            <p:nvPr/>
          </p:nvSpPr>
          <p:spPr>
            <a:xfrm>
              <a:off x="1240155" y="3759379"/>
              <a:ext cx="2428874" cy="467002"/>
            </a:xfrm>
            <a:prstGeom prst="rect">
              <a:avLst/>
            </a:prstGeom>
            <a:effectLst>
              <a:outerShdw blurRad="25400" dir="17880000">
                <a:srgbClr val="000000">
                  <a:alpha val="46000"/>
                </a:srgbClr>
              </a:outerShdw>
            </a:effectLst>
          </p:spPr>
          <p:txBody>
            <a:bodyPr vert="horz" lIns="91440" tIns="45720" rIns="91440" bIns="45720" rtlCol="0" anchor="ctr">
              <a:normAutofit fontScale="700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tx1"/>
                  </a:solidFill>
                </a:rPr>
                <a:t>Stakeholder</a:t>
              </a:r>
              <a:endParaRPr lang="en-ID" b="1" dirty="0">
                <a:solidFill>
                  <a:schemeClr val="tx1"/>
                </a:solidFill>
              </a:endParaRPr>
            </a:p>
          </p:txBody>
        </p:sp>
      </p:grpSp>
      <p:sp>
        <p:nvSpPr>
          <p:cNvPr id="16" name="Title 1">
            <a:extLst>
              <a:ext uri="{FF2B5EF4-FFF2-40B4-BE49-F238E27FC236}">
                <a16:creationId xmlns:a16="http://schemas.microsoft.com/office/drawing/2014/main" id="{5CBDE8DE-3AE4-B448-562F-EEC368745C93}"/>
              </a:ext>
            </a:extLst>
          </p:cNvPr>
          <p:cNvSpPr txBox="1">
            <a:spLocks/>
          </p:cNvSpPr>
          <p:nvPr/>
        </p:nvSpPr>
        <p:spPr>
          <a:xfrm>
            <a:off x="42410" y="59055"/>
            <a:ext cx="4792057"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300" b="1" dirty="0">
                <a:latin typeface="Arial" panose="020B0604020202020204" pitchFamily="34" charset="0"/>
                <a:cs typeface="Arial" panose="020B0604020202020204" pitchFamily="34" charset="0"/>
              </a:rPr>
              <a:t>Gambaran </a:t>
            </a:r>
            <a:r>
              <a:rPr lang="en-US" sz="1300" b="1" dirty="0" err="1">
                <a:latin typeface="Arial" panose="020B0604020202020204" pitchFamily="34" charset="0"/>
                <a:cs typeface="Arial" panose="020B0604020202020204" pitchFamily="34" charset="0"/>
              </a:rPr>
              <a:t>umum</a:t>
            </a:r>
            <a:r>
              <a:rPr lang="en-US" sz="1300" b="1"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Pemahaman</a:t>
            </a:r>
            <a:r>
              <a:rPr lang="en-US" sz="1100" dirty="0">
                <a:latin typeface="Arial" panose="020B0604020202020204" pitchFamily="34" charset="0"/>
                <a:cs typeface="Arial" panose="020B0604020202020204" pitchFamily="34" charset="0"/>
              </a:rPr>
              <a:t> data | </a:t>
            </a:r>
            <a:r>
              <a:rPr lang="en-US" sz="1100" dirty="0" err="1">
                <a:latin typeface="Arial" panose="020B0604020202020204" pitchFamily="34" charset="0"/>
                <a:cs typeface="Arial" panose="020B0604020202020204" pitchFamily="34" charset="0"/>
              </a:rPr>
              <a:t>Analisis</a:t>
            </a:r>
            <a:r>
              <a:rPr lang="en-US" sz="1100" dirty="0">
                <a:latin typeface="Arial" panose="020B0604020202020204" pitchFamily="34" charset="0"/>
                <a:cs typeface="Arial" panose="020B0604020202020204" pitchFamily="34" charset="0"/>
              </a:rPr>
              <a:t> scenario | Strategi </a:t>
            </a:r>
            <a:r>
              <a:rPr lang="en-US" sz="1100" dirty="0" err="1">
                <a:latin typeface="Arial" panose="020B0604020202020204" pitchFamily="34" charset="0"/>
                <a:cs typeface="Arial" panose="020B0604020202020204" pitchFamily="34" charset="0"/>
              </a:rPr>
              <a:t>perkembangan</a:t>
            </a:r>
            <a:endParaRPr lang="en-ID"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9643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83FED5-30D0-47CE-4849-73BA76565D0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D5CE27E-ACAF-F227-46EB-42089A3F1A0B}"/>
              </a:ext>
            </a:extLst>
          </p:cNvPr>
          <p:cNvSpPr>
            <a:spLocks noGrp="1"/>
          </p:cNvSpPr>
          <p:nvPr>
            <p:ph type="title"/>
          </p:nvPr>
        </p:nvSpPr>
        <p:spPr>
          <a:xfrm>
            <a:off x="913795" y="609600"/>
            <a:ext cx="10220930" cy="1257300"/>
          </a:xfrm>
        </p:spPr>
        <p:txBody>
          <a:bodyPr>
            <a:normAutofit/>
          </a:bodyPr>
          <a:lstStyle/>
          <a:p>
            <a:r>
              <a:rPr lang="en-US" dirty="0"/>
              <a:t>Problem Statement</a:t>
            </a:r>
            <a:endParaRPr lang="en-ID" dirty="0"/>
          </a:p>
        </p:txBody>
      </p:sp>
      <p:sp>
        <p:nvSpPr>
          <p:cNvPr id="3" name="Content Placeholder 2">
            <a:extLst>
              <a:ext uri="{FF2B5EF4-FFF2-40B4-BE49-F238E27FC236}">
                <a16:creationId xmlns:a16="http://schemas.microsoft.com/office/drawing/2014/main" id="{BA57B626-1BCB-555D-557C-BE92E7C59F24}"/>
              </a:ext>
            </a:extLst>
          </p:cNvPr>
          <p:cNvSpPr>
            <a:spLocks noGrp="1"/>
          </p:cNvSpPr>
          <p:nvPr>
            <p:ph idx="1"/>
          </p:nvPr>
        </p:nvSpPr>
        <p:spPr>
          <a:xfrm>
            <a:off x="913796" y="1666876"/>
            <a:ext cx="6268054" cy="4667250"/>
          </a:xfrm>
        </p:spPr>
        <p:txBody>
          <a:bodyPr>
            <a:normAutofit fontScale="85000" lnSpcReduction="10000"/>
          </a:bodyPr>
          <a:lstStyle/>
          <a:p>
            <a:pPr>
              <a:lnSpc>
                <a:spcPct val="115000"/>
              </a:lnSpc>
              <a:spcBef>
                <a:spcPts val="800"/>
              </a:spcBef>
              <a:spcAft>
                <a:spcPts val="400"/>
              </a:spcAft>
              <a:buNone/>
            </a:pPr>
            <a:r>
              <a:rPr lang="en-US" dirty="0"/>
              <a:t>	</a:t>
            </a:r>
            <a:r>
              <a:rPr lang="id-ID" sz="1800" b="1" kern="100" dirty="0">
                <a:effectLst/>
                <a:latin typeface="Times New Roman" panose="02020603050405020304" pitchFamily="18" charset="0"/>
                <a:ea typeface="Times New Roman" panose="02020603050405020304" pitchFamily="18" charset="0"/>
                <a:cs typeface="Times New Roman" panose="02020603050405020304" pitchFamily="18" charset="0"/>
              </a:rPr>
              <a:t>Latar Belakang</a:t>
            </a:r>
            <a:endParaRPr lang="en-ID"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buNone/>
            </a:pPr>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	Dalam lingkungan bisnis supermarket yang kompetitif, pemahaman yang mendalam tentang perilaku pelanggan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merupakan</a:t>
            </a:r>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 kunci untuk pertumbuhan dan keberlanjutan.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a:t>
            </a:r>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etrik terpenting saat menganalisis perilaku pelanggan adalah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LRFM</a:t>
            </a:r>
            <a:r>
              <a:rPr lang="id-ID" sz="1800" i="1" kern="100" dirty="0">
                <a:effectLst/>
                <a:latin typeface="Times New Roman" panose="02020603050405020304" pitchFamily="18" charset="0"/>
                <a:ea typeface="Calibri" panose="020F0502020204030204" pitchFamily="34" charset="0"/>
                <a:cs typeface="Times New Roman" panose="02020603050405020304" pitchFamily="18" charset="0"/>
              </a:rPr>
              <a:t> data</a:t>
            </a:r>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 Yang me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a:t>
            </a:r>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liki makna ketika seorang pelanggan melakukan pembelian terakhir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seorang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pelanggan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membeli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berapa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kali,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jarak</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pelanggan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membeli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pertama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kali, total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pengeluaran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pelanggan</a:t>
            </a:r>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 Analisis terkini memberikan pengetahuan yang berharga tentang partisipasi pelanggan, loyalitas dan tingkat potensi risiko kehilangan pelanggan. </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15000"/>
              </a:lnSpc>
              <a:spcAft>
                <a:spcPts val="800"/>
              </a:spcAft>
              <a:buNone/>
            </a:pPr>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Laporan ini dimaksudkan untuk menganalisis data </a:t>
            </a:r>
            <a:r>
              <a:rPr lang="id-ID" sz="1800" i="1" kern="100" dirty="0">
                <a:effectLst/>
                <a:latin typeface="Times New Roman" panose="02020603050405020304" pitchFamily="18" charset="0"/>
                <a:ea typeface="Calibri" panose="020F0502020204030204" pitchFamily="34" charset="0"/>
                <a:cs typeface="Times New Roman" panose="02020603050405020304" pitchFamily="18" charset="0"/>
              </a:rPr>
              <a:t>recency</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 monetary, frequency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dan</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 length</a:t>
            </a:r>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 pelanggan untuk mengidentifikasi segmen pelanggan berdasarkan bagaimana mereka dibeli. Pemahaman ini memungkinkan supermarket untuk mengembangkan strategi pemasaran dan penyimpanan yang lebih efektif dan terarah, meningkatkan loyalitas pelanggan dan mengoptimalkan alokasi sumber daya.</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E7C74234-1C64-0B72-33C0-48D193DC28A3}"/>
              </a:ext>
            </a:extLst>
          </p:cNvPr>
          <p:cNvSpPr txBox="1">
            <a:spLocks/>
          </p:cNvSpPr>
          <p:nvPr/>
        </p:nvSpPr>
        <p:spPr>
          <a:xfrm>
            <a:off x="7181850" y="1766887"/>
            <a:ext cx="3952875" cy="186213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15000"/>
              </a:lnSpc>
              <a:spcBef>
                <a:spcPts val="800"/>
              </a:spcBef>
              <a:spcAft>
                <a:spcPts val="400"/>
              </a:spcAft>
              <a:buFont typeface="Wingdings 2" charset="2"/>
              <a:buNone/>
            </a:pPr>
            <a:r>
              <a:rPr lang="en-US" dirty="0"/>
              <a:t>	</a:t>
            </a:r>
            <a:r>
              <a:rPr lang="en-US" sz="1800" b="1" kern="100" dirty="0">
                <a:effectLst/>
                <a:latin typeface="Times New Roman" panose="02020603050405020304" pitchFamily="18" charset="0"/>
                <a:ea typeface="Times New Roman" panose="02020603050405020304" pitchFamily="18" charset="0"/>
                <a:cs typeface="Times New Roman" panose="02020603050405020304" pitchFamily="18" charset="0"/>
              </a:rPr>
              <a:t>Problem Statement</a:t>
            </a:r>
            <a:endParaRPr lang="id-ID"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buFont typeface="Wingdings 2" charset="2"/>
              <a:buNone/>
            </a:pPr>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Meningkatkan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segmentasi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pelanggan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supaya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menjadi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pelanggan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yang loyal.</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itle 1">
            <a:extLst>
              <a:ext uri="{FF2B5EF4-FFF2-40B4-BE49-F238E27FC236}">
                <a16:creationId xmlns:a16="http://schemas.microsoft.com/office/drawing/2014/main" id="{89F45393-06A5-0C36-9B20-CD6EB1E74470}"/>
              </a:ext>
            </a:extLst>
          </p:cNvPr>
          <p:cNvSpPr txBox="1">
            <a:spLocks/>
          </p:cNvSpPr>
          <p:nvPr/>
        </p:nvSpPr>
        <p:spPr>
          <a:xfrm>
            <a:off x="42410" y="59055"/>
            <a:ext cx="4792057"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300" b="1" dirty="0">
                <a:latin typeface="Arial" panose="020B0604020202020204" pitchFamily="34" charset="0"/>
                <a:cs typeface="Arial" panose="020B0604020202020204" pitchFamily="34" charset="0"/>
              </a:rPr>
              <a:t>Gambaran </a:t>
            </a:r>
            <a:r>
              <a:rPr lang="en-US" sz="1300" b="1" dirty="0" err="1">
                <a:latin typeface="Arial" panose="020B0604020202020204" pitchFamily="34" charset="0"/>
                <a:cs typeface="Arial" panose="020B0604020202020204" pitchFamily="34" charset="0"/>
              </a:rPr>
              <a:t>umum</a:t>
            </a:r>
            <a:r>
              <a:rPr lang="en-US" sz="1300" b="1"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Pemahaman</a:t>
            </a:r>
            <a:r>
              <a:rPr lang="en-US" sz="1100" dirty="0">
                <a:latin typeface="Arial" panose="020B0604020202020204" pitchFamily="34" charset="0"/>
                <a:cs typeface="Arial" panose="020B0604020202020204" pitchFamily="34" charset="0"/>
              </a:rPr>
              <a:t> data | </a:t>
            </a:r>
            <a:r>
              <a:rPr lang="en-US" sz="1100" dirty="0" err="1">
                <a:latin typeface="Arial" panose="020B0604020202020204" pitchFamily="34" charset="0"/>
                <a:cs typeface="Arial" panose="020B0604020202020204" pitchFamily="34" charset="0"/>
              </a:rPr>
              <a:t>Analisis</a:t>
            </a:r>
            <a:r>
              <a:rPr lang="en-US" sz="1100" dirty="0">
                <a:latin typeface="Arial" panose="020B0604020202020204" pitchFamily="34" charset="0"/>
                <a:cs typeface="Arial" panose="020B0604020202020204" pitchFamily="34" charset="0"/>
              </a:rPr>
              <a:t> scenario | Strategi </a:t>
            </a:r>
            <a:r>
              <a:rPr lang="en-US" sz="1100" dirty="0" err="1">
                <a:latin typeface="Arial" panose="020B0604020202020204" pitchFamily="34" charset="0"/>
                <a:cs typeface="Arial" panose="020B0604020202020204" pitchFamily="34" charset="0"/>
              </a:rPr>
              <a:t>perkembangan</a:t>
            </a:r>
            <a:endParaRPr lang="en-ID"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7054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829A1-170B-7B87-EAC9-4F4BAF499BA6}"/>
              </a:ext>
            </a:extLst>
          </p:cNvPr>
          <p:cNvSpPr>
            <a:spLocks noGrp="1"/>
          </p:cNvSpPr>
          <p:nvPr>
            <p:ph type="title"/>
          </p:nvPr>
        </p:nvSpPr>
        <p:spPr>
          <a:xfrm>
            <a:off x="913795" y="609600"/>
            <a:ext cx="10353762" cy="695325"/>
          </a:xfrm>
        </p:spPr>
        <p:txBody>
          <a:bodyPr>
            <a:normAutofit fontScale="90000"/>
          </a:bodyPr>
          <a:lstStyle/>
          <a:p>
            <a:r>
              <a:rPr lang="en-US" dirty="0">
                <a:solidFill>
                  <a:schemeClr val="bg1"/>
                </a:solidFill>
                <a:effectLst/>
              </a:rPr>
              <a:t>Data</a:t>
            </a:r>
            <a:r>
              <a:rPr lang="en-US" dirty="0"/>
              <a:t> </a:t>
            </a:r>
            <a:r>
              <a:rPr lang="en-US" dirty="0">
                <a:solidFill>
                  <a:schemeClr val="bg1"/>
                </a:solidFill>
                <a:effectLst/>
              </a:rPr>
              <a:t>Cleansing</a:t>
            </a:r>
            <a:endParaRPr lang="en-ID" dirty="0">
              <a:solidFill>
                <a:schemeClr val="bg1"/>
              </a:solidFill>
              <a:effectLst/>
            </a:endParaRPr>
          </a:p>
        </p:txBody>
      </p:sp>
      <p:sp>
        <p:nvSpPr>
          <p:cNvPr id="3" name="Content Placeholder 2">
            <a:extLst>
              <a:ext uri="{FF2B5EF4-FFF2-40B4-BE49-F238E27FC236}">
                <a16:creationId xmlns:a16="http://schemas.microsoft.com/office/drawing/2014/main" id="{594A0532-BCFD-3055-ABD7-05C3833AD0A7}"/>
              </a:ext>
            </a:extLst>
          </p:cNvPr>
          <p:cNvSpPr>
            <a:spLocks noGrp="1"/>
          </p:cNvSpPr>
          <p:nvPr>
            <p:ph idx="1"/>
          </p:nvPr>
        </p:nvSpPr>
        <p:spPr>
          <a:xfrm>
            <a:off x="632851" y="1376366"/>
            <a:ext cx="5457825" cy="2833684"/>
          </a:xfrm>
        </p:spPr>
        <p:txBody>
          <a:bodyPr>
            <a:normAutofit fontScale="40000" lnSpcReduction="20000"/>
          </a:bodyPr>
          <a:lstStyle/>
          <a:p>
            <a:pPr marL="36900" indent="0">
              <a:buNone/>
            </a:pPr>
            <a:r>
              <a:rPr lang="en-US" sz="4500" dirty="0">
                <a:solidFill>
                  <a:schemeClr val="bg1"/>
                </a:solidFill>
                <a:effectLst/>
              </a:rPr>
              <a:t>People</a:t>
            </a:r>
          </a:p>
          <a:p>
            <a:r>
              <a:rPr lang="en-US" dirty="0">
                <a:solidFill>
                  <a:schemeClr val="bg1"/>
                </a:solidFill>
                <a:effectLst/>
                <a:latin typeface="Arial" panose="020B0604020202020204" pitchFamily="34" charset="0"/>
                <a:cs typeface="Arial" panose="020B0604020202020204" pitchFamily="34" charset="0"/>
              </a:rPr>
              <a:t>ID: Customer's unique identifier</a:t>
            </a:r>
          </a:p>
          <a:p>
            <a:r>
              <a:rPr lang="en-US" dirty="0" err="1">
                <a:solidFill>
                  <a:schemeClr val="bg1"/>
                </a:solidFill>
                <a:effectLst/>
                <a:latin typeface="Arial" panose="020B0604020202020204" pitchFamily="34" charset="0"/>
                <a:cs typeface="Arial" panose="020B0604020202020204" pitchFamily="34" charset="0"/>
              </a:rPr>
              <a:t>Year_Birth</a:t>
            </a:r>
            <a:r>
              <a:rPr lang="en-US" dirty="0">
                <a:solidFill>
                  <a:schemeClr val="bg1"/>
                </a:solidFill>
                <a:effectLst/>
                <a:latin typeface="Arial" panose="020B0604020202020204" pitchFamily="34" charset="0"/>
                <a:cs typeface="Arial" panose="020B0604020202020204" pitchFamily="34" charset="0"/>
              </a:rPr>
              <a:t>: Customer's birth year</a:t>
            </a:r>
          </a:p>
          <a:p>
            <a:r>
              <a:rPr lang="en-US" dirty="0">
                <a:solidFill>
                  <a:schemeClr val="bg1"/>
                </a:solidFill>
                <a:effectLst/>
                <a:latin typeface="Arial" panose="020B0604020202020204" pitchFamily="34" charset="0"/>
                <a:cs typeface="Arial" panose="020B0604020202020204" pitchFamily="34" charset="0"/>
              </a:rPr>
              <a:t>Education: Customer's education level</a:t>
            </a:r>
          </a:p>
          <a:p>
            <a:r>
              <a:rPr lang="en-US" dirty="0" err="1">
                <a:solidFill>
                  <a:schemeClr val="bg1"/>
                </a:solidFill>
                <a:effectLst/>
                <a:latin typeface="Arial" panose="020B0604020202020204" pitchFamily="34" charset="0"/>
                <a:cs typeface="Arial" panose="020B0604020202020204" pitchFamily="34" charset="0"/>
              </a:rPr>
              <a:t>Marital_Status</a:t>
            </a:r>
            <a:r>
              <a:rPr lang="en-US" dirty="0">
                <a:solidFill>
                  <a:schemeClr val="bg1"/>
                </a:solidFill>
                <a:effectLst/>
                <a:latin typeface="Arial" panose="020B0604020202020204" pitchFamily="34" charset="0"/>
                <a:cs typeface="Arial" panose="020B0604020202020204" pitchFamily="34" charset="0"/>
              </a:rPr>
              <a:t>: Customer's marital status</a:t>
            </a:r>
          </a:p>
          <a:p>
            <a:r>
              <a:rPr lang="en-US" dirty="0">
                <a:solidFill>
                  <a:schemeClr val="bg1"/>
                </a:solidFill>
                <a:effectLst/>
                <a:latin typeface="Arial" panose="020B0604020202020204" pitchFamily="34" charset="0"/>
                <a:cs typeface="Arial" panose="020B0604020202020204" pitchFamily="34" charset="0"/>
              </a:rPr>
              <a:t>Income: Customer's yearly household income</a:t>
            </a:r>
          </a:p>
          <a:p>
            <a:r>
              <a:rPr lang="en-US" dirty="0" err="1">
                <a:solidFill>
                  <a:schemeClr val="bg1"/>
                </a:solidFill>
                <a:effectLst/>
                <a:latin typeface="Arial" panose="020B0604020202020204" pitchFamily="34" charset="0"/>
                <a:cs typeface="Arial" panose="020B0604020202020204" pitchFamily="34" charset="0"/>
              </a:rPr>
              <a:t>Kidhome</a:t>
            </a:r>
            <a:r>
              <a:rPr lang="en-US" dirty="0">
                <a:solidFill>
                  <a:schemeClr val="bg1"/>
                </a:solidFill>
                <a:effectLst/>
                <a:latin typeface="Arial" panose="020B0604020202020204" pitchFamily="34" charset="0"/>
                <a:cs typeface="Arial" panose="020B0604020202020204" pitchFamily="34" charset="0"/>
              </a:rPr>
              <a:t>: Number of children in customer's household</a:t>
            </a:r>
          </a:p>
          <a:p>
            <a:r>
              <a:rPr lang="en-US" dirty="0" err="1">
                <a:solidFill>
                  <a:schemeClr val="bg1"/>
                </a:solidFill>
                <a:effectLst/>
                <a:latin typeface="Arial" panose="020B0604020202020204" pitchFamily="34" charset="0"/>
                <a:cs typeface="Arial" panose="020B0604020202020204" pitchFamily="34" charset="0"/>
              </a:rPr>
              <a:t>Teenhome</a:t>
            </a:r>
            <a:r>
              <a:rPr lang="en-US" dirty="0">
                <a:solidFill>
                  <a:schemeClr val="bg1"/>
                </a:solidFill>
                <a:effectLst/>
                <a:latin typeface="Arial" panose="020B0604020202020204" pitchFamily="34" charset="0"/>
                <a:cs typeface="Arial" panose="020B0604020202020204" pitchFamily="34" charset="0"/>
              </a:rPr>
              <a:t>: Number of teenagers in customer's household</a:t>
            </a:r>
          </a:p>
          <a:p>
            <a:r>
              <a:rPr lang="en-US" dirty="0" err="1">
                <a:solidFill>
                  <a:schemeClr val="bg1"/>
                </a:solidFill>
                <a:effectLst/>
                <a:latin typeface="Arial" panose="020B0604020202020204" pitchFamily="34" charset="0"/>
                <a:cs typeface="Arial" panose="020B0604020202020204" pitchFamily="34" charset="0"/>
              </a:rPr>
              <a:t>Dt_Customer</a:t>
            </a:r>
            <a:r>
              <a:rPr lang="en-US" dirty="0">
                <a:solidFill>
                  <a:schemeClr val="bg1"/>
                </a:solidFill>
                <a:effectLst/>
                <a:latin typeface="Arial" panose="020B0604020202020204" pitchFamily="34" charset="0"/>
                <a:cs typeface="Arial" panose="020B0604020202020204" pitchFamily="34" charset="0"/>
              </a:rPr>
              <a:t>: Date of customer's enrollment with the company</a:t>
            </a:r>
          </a:p>
          <a:p>
            <a:r>
              <a:rPr lang="en-US" dirty="0">
                <a:solidFill>
                  <a:schemeClr val="bg1"/>
                </a:solidFill>
                <a:effectLst/>
                <a:latin typeface="Arial" panose="020B0604020202020204" pitchFamily="34" charset="0"/>
                <a:cs typeface="Arial" panose="020B0604020202020204" pitchFamily="34" charset="0"/>
              </a:rPr>
              <a:t>Recency: Number of days since customer's last purchase</a:t>
            </a:r>
          </a:p>
          <a:p>
            <a:r>
              <a:rPr lang="en-US" dirty="0">
                <a:solidFill>
                  <a:schemeClr val="bg1"/>
                </a:solidFill>
                <a:effectLst/>
                <a:latin typeface="Arial" panose="020B0604020202020204" pitchFamily="34" charset="0"/>
                <a:cs typeface="Arial" panose="020B0604020202020204" pitchFamily="34" charset="0"/>
              </a:rPr>
              <a:t>Complain: 1 if the customer complained in the last 2 years, 0 otherwise</a:t>
            </a:r>
            <a:endParaRPr lang="en-ID" dirty="0">
              <a:solidFill>
                <a:schemeClr val="bg1"/>
              </a:solidFill>
              <a:effectLst/>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489744CD-376D-108F-A88D-487FA8966A65}"/>
              </a:ext>
            </a:extLst>
          </p:cNvPr>
          <p:cNvSpPr txBox="1">
            <a:spLocks/>
          </p:cNvSpPr>
          <p:nvPr/>
        </p:nvSpPr>
        <p:spPr>
          <a:xfrm>
            <a:off x="6429377" y="1485901"/>
            <a:ext cx="4695823" cy="1876423"/>
          </a:xfrm>
          <a:prstGeom prst="rect">
            <a:avLst/>
          </a:prstGeom>
          <a:effectLst>
            <a:outerShdw blurRad="25400" dir="17880000">
              <a:srgbClr val="000000">
                <a:alpha val="46000"/>
              </a:srgbClr>
            </a:outerShdw>
          </a:effectLst>
        </p:spPr>
        <p:txBody>
          <a:bodyPr vert="horz" lIns="91440" tIns="45720" rIns="91440" bIns="45720" rtlCol="0" anchor="t">
            <a:normAutofit fontScale="40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4500" dirty="0">
                <a:solidFill>
                  <a:schemeClr val="bg1"/>
                </a:solidFill>
                <a:effectLst/>
              </a:rPr>
              <a:t>Product</a:t>
            </a:r>
          </a:p>
          <a:p>
            <a:r>
              <a:rPr lang="en-US" dirty="0" err="1">
                <a:solidFill>
                  <a:schemeClr val="bg1"/>
                </a:solidFill>
                <a:effectLst/>
                <a:latin typeface="Arial" panose="020B0604020202020204" pitchFamily="34" charset="0"/>
                <a:cs typeface="Arial" panose="020B0604020202020204" pitchFamily="34" charset="0"/>
              </a:rPr>
              <a:t>MntWines</a:t>
            </a:r>
            <a:r>
              <a:rPr lang="en-US" dirty="0">
                <a:solidFill>
                  <a:schemeClr val="bg1"/>
                </a:solidFill>
                <a:effectLst/>
                <a:latin typeface="Arial" panose="020B0604020202020204" pitchFamily="34" charset="0"/>
                <a:cs typeface="Arial" panose="020B0604020202020204" pitchFamily="34" charset="0"/>
              </a:rPr>
              <a:t>: Amount spent on wine in last 2 years</a:t>
            </a:r>
          </a:p>
          <a:p>
            <a:r>
              <a:rPr lang="en-US" dirty="0" err="1">
                <a:solidFill>
                  <a:schemeClr val="bg1"/>
                </a:solidFill>
                <a:effectLst/>
                <a:latin typeface="Arial" panose="020B0604020202020204" pitchFamily="34" charset="0"/>
                <a:cs typeface="Arial" panose="020B0604020202020204" pitchFamily="34" charset="0"/>
              </a:rPr>
              <a:t>MntFruits</a:t>
            </a:r>
            <a:r>
              <a:rPr lang="en-US" dirty="0">
                <a:solidFill>
                  <a:schemeClr val="bg1"/>
                </a:solidFill>
                <a:effectLst/>
                <a:latin typeface="Arial" panose="020B0604020202020204" pitchFamily="34" charset="0"/>
                <a:cs typeface="Arial" panose="020B0604020202020204" pitchFamily="34" charset="0"/>
              </a:rPr>
              <a:t>: Amount spent on fruits in last 2 years</a:t>
            </a:r>
          </a:p>
          <a:p>
            <a:r>
              <a:rPr lang="en-US" dirty="0" err="1">
                <a:solidFill>
                  <a:schemeClr val="bg1"/>
                </a:solidFill>
                <a:effectLst/>
                <a:latin typeface="Arial" panose="020B0604020202020204" pitchFamily="34" charset="0"/>
                <a:cs typeface="Arial" panose="020B0604020202020204" pitchFamily="34" charset="0"/>
              </a:rPr>
              <a:t>MntMeatProducts</a:t>
            </a:r>
            <a:r>
              <a:rPr lang="en-US" dirty="0">
                <a:solidFill>
                  <a:schemeClr val="bg1"/>
                </a:solidFill>
                <a:effectLst/>
                <a:latin typeface="Arial" panose="020B0604020202020204" pitchFamily="34" charset="0"/>
                <a:cs typeface="Arial" panose="020B0604020202020204" pitchFamily="34" charset="0"/>
              </a:rPr>
              <a:t>: Amount spent on meat in last 2 years</a:t>
            </a:r>
          </a:p>
          <a:p>
            <a:r>
              <a:rPr lang="en-US" dirty="0" err="1">
                <a:solidFill>
                  <a:schemeClr val="bg1"/>
                </a:solidFill>
                <a:effectLst/>
                <a:latin typeface="Arial" panose="020B0604020202020204" pitchFamily="34" charset="0"/>
                <a:cs typeface="Arial" panose="020B0604020202020204" pitchFamily="34" charset="0"/>
              </a:rPr>
              <a:t>MntFishProducts</a:t>
            </a:r>
            <a:r>
              <a:rPr lang="en-US" dirty="0">
                <a:solidFill>
                  <a:schemeClr val="bg1"/>
                </a:solidFill>
                <a:effectLst/>
                <a:latin typeface="Arial" panose="020B0604020202020204" pitchFamily="34" charset="0"/>
                <a:cs typeface="Arial" panose="020B0604020202020204" pitchFamily="34" charset="0"/>
              </a:rPr>
              <a:t>: Amount spent on fish in last 2 years</a:t>
            </a:r>
          </a:p>
          <a:p>
            <a:r>
              <a:rPr lang="en-US" dirty="0" err="1">
                <a:solidFill>
                  <a:schemeClr val="bg1"/>
                </a:solidFill>
                <a:effectLst/>
                <a:latin typeface="Arial" panose="020B0604020202020204" pitchFamily="34" charset="0"/>
                <a:cs typeface="Arial" panose="020B0604020202020204" pitchFamily="34" charset="0"/>
              </a:rPr>
              <a:t>MntSweetProducts</a:t>
            </a:r>
            <a:r>
              <a:rPr lang="en-US" dirty="0">
                <a:solidFill>
                  <a:schemeClr val="bg1"/>
                </a:solidFill>
                <a:effectLst/>
                <a:latin typeface="Arial" panose="020B0604020202020204" pitchFamily="34" charset="0"/>
                <a:cs typeface="Arial" panose="020B0604020202020204" pitchFamily="34" charset="0"/>
              </a:rPr>
              <a:t>: Amount spent on sweets in last 2 years</a:t>
            </a:r>
          </a:p>
          <a:p>
            <a:r>
              <a:rPr lang="en-US" dirty="0" err="1">
                <a:solidFill>
                  <a:schemeClr val="bg1"/>
                </a:solidFill>
                <a:effectLst/>
                <a:latin typeface="Arial" panose="020B0604020202020204" pitchFamily="34" charset="0"/>
                <a:cs typeface="Arial" panose="020B0604020202020204" pitchFamily="34" charset="0"/>
              </a:rPr>
              <a:t>MntGoldProds</a:t>
            </a:r>
            <a:r>
              <a:rPr lang="en-US" dirty="0">
                <a:solidFill>
                  <a:schemeClr val="bg1"/>
                </a:solidFill>
                <a:effectLst/>
                <a:latin typeface="Arial" panose="020B0604020202020204" pitchFamily="34" charset="0"/>
                <a:cs typeface="Arial" panose="020B0604020202020204" pitchFamily="34" charset="0"/>
              </a:rPr>
              <a:t>: Amount spent on gold in last 2 years</a:t>
            </a:r>
          </a:p>
        </p:txBody>
      </p:sp>
      <p:sp>
        <p:nvSpPr>
          <p:cNvPr id="7" name="Content Placeholder 2">
            <a:extLst>
              <a:ext uri="{FF2B5EF4-FFF2-40B4-BE49-F238E27FC236}">
                <a16:creationId xmlns:a16="http://schemas.microsoft.com/office/drawing/2014/main" id="{DC83C756-0FA7-D833-8FA1-A74A25982AEB}"/>
              </a:ext>
            </a:extLst>
          </p:cNvPr>
          <p:cNvSpPr txBox="1">
            <a:spLocks/>
          </p:cNvSpPr>
          <p:nvPr/>
        </p:nvSpPr>
        <p:spPr>
          <a:xfrm>
            <a:off x="632851" y="4395790"/>
            <a:ext cx="5457825" cy="1985960"/>
          </a:xfrm>
          <a:prstGeom prst="rect">
            <a:avLst/>
          </a:prstGeom>
          <a:effectLst>
            <a:outerShdw blurRad="25400" dir="17880000">
              <a:srgbClr val="000000">
                <a:alpha val="46000"/>
              </a:srgbClr>
            </a:outerShdw>
          </a:effectLst>
        </p:spPr>
        <p:txBody>
          <a:bodyPr vert="horz" lIns="91440" tIns="45720" rIns="91440" bIns="45720" rtlCol="0" anchor="t">
            <a:normAutofit fontScale="40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4500" dirty="0">
                <a:solidFill>
                  <a:schemeClr val="bg1"/>
                </a:solidFill>
                <a:effectLst/>
              </a:rPr>
              <a:t>Promotion</a:t>
            </a:r>
          </a:p>
          <a:p>
            <a:r>
              <a:rPr lang="en-US" dirty="0" err="1">
                <a:solidFill>
                  <a:schemeClr val="bg1"/>
                </a:solidFill>
                <a:effectLst/>
                <a:latin typeface="Arial" panose="020B0604020202020204" pitchFamily="34" charset="0"/>
                <a:cs typeface="Arial" panose="020B0604020202020204" pitchFamily="34" charset="0"/>
              </a:rPr>
              <a:t>NumDealsPurchases</a:t>
            </a:r>
            <a:r>
              <a:rPr lang="en-US" dirty="0">
                <a:solidFill>
                  <a:schemeClr val="bg1"/>
                </a:solidFill>
                <a:effectLst/>
                <a:latin typeface="Arial" panose="020B0604020202020204" pitchFamily="34" charset="0"/>
                <a:cs typeface="Arial" panose="020B0604020202020204" pitchFamily="34" charset="0"/>
              </a:rPr>
              <a:t>: Number of purchases made with a discount</a:t>
            </a:r>
          </a:p>
          <a:p>
            <a:r>
              <a:rPr lang="en-US" dirty="0">
                <a:solidFill>
                  <a:schemeClr val="bg1"/>
                </a:solidFill>
                <a:effectLst/>
                <a:latin typeface="Arial" panose="020B0604020202020204" pitchFamily="34" charset="0"/>
                <a:cs typeface="Arial" panose="020B0604020202020204" pitchFamily="34" charset="0"/>
              </a:rPr>
              <a:t>AcceptedCmp1: 1 if the customer accepted the offer in the 1st campaign, 0 otherwise</a:t>
            </a:r>
          </a:p>
          <a:p>
            <a:r>
              <a:rPr lang="en-US" dirty="0">
                <a:solidFill>
                  <a:schemeClr val="bg1"/>
                </a:solidFill>
                <a:effectLst/>
                <a:latin typeface="Arial" panose="020B0604020202020204" pitchFamily="34" charset="0"/>
                <a:cs typeface="Arial" panose="020B0604020202020204" pitchFamily="34" charset="0"/>
              </a:rPr>
              <a:t>AcceptedCmp2: 1 if the customer accepted the offer in the 2nd campaign, 0 otherwise</a:t>
            </a:r>
          </a:p>
          <a:p>
            <a:r>
              <a:rPr lang="en-US" dirty="0">
                <a:solidFill>
                  <a:schemeClr val="bg1"/>
                </a:solidFill>
                <a:effectLst/>
                <a:latin typeface="Arial" panose="020B0604020202020204" pitchFamily="34" charset="0"/>
                <a:cs typeface="Arial" panose="020B0604020202020204" pitchFamily="34" charset="0"/>
              </a:rPr>
              <a:t>AcceptedCmp3: 1 if the customer accepted the offer in the 3rd campaign, 0 otherwise</a:t>
            </a:r>
          </a:p>
          <a:p>
            <a:r>
              <a:rPr lang="en-US" dirty="0">
                <a:solidFill>
                  <a:schemeClr val="bg1"/>
                </a:solidFill>
                <a:effectLst/>
                <a:latin typeface="Arial" panose="020B0604020202020204" pitchFamily="34" charset="0"/>
                <a:cs typeface="Arial" panose="020B0604020202020204" pitchFamily="34" charset="0"/>
              </a:rPr>
              <a:t>AcceptedCmp4: 1 if the customer accepted the offer in the 4th campaign, 0 otherwise</a:t>
            </a:r>
          </a:p>
          <a:p>
            <a:r>
              <a:rPr lang="en-US" dirty="0">
                <a:solidFill>
                  <a:schemeClr val="bg1"/>
                </a:solidFill>
                <a:effectLst/>
                <a:latin typeface="Arial" panose="020B0604020202020204" pitchFamily="34" charset="0"/>
                <a:cs typeface="Arial" panose="020B0604020202020204" pitchFamily="34" charset="0"/>
              </a:rPr>
              <a:t>AcceptedCmp5: 1 if the customer accepted the offer in the 5th campaign, 0 otherwise</a:t>
            </a:r>
          </a:p>
          <a:p>
            <a:r>
              <a:rPr lang="en-US" dirty="0">
                <a:solidFill>
                  <a:schemeClr val="bg1"/>
                </a:solidFill>
                <a:effectLst/>
                <a:latin typeface="Arial" panose="020B0604020202020204" pitchFamily="34" charset="0"/>
                <a:cs typeface="Arial" panose="020B0604020202020204" pitchFamily="34" charset="0"/>
              </a:rPr>
              <a:t>Response: 1 if the customer accepted the offer in the last campaign, 0 otherwise</a:t>
            </a:r>
          </a:p>
        </p:txBody>
      </p:sp>
      <p:sp>
        <p:nvSpPr>
          <p:cNvPr id="8" name="Content Placeholder 2">
            <a:extLst>
              <a:ext uri="{FF2B5EF4-FFF2-40B4-BE49-F238E27FC236}">
                <a16:creationId xmlns:a16="http://schemas.microsoft.com/office/drawing/2014/main" id="{9556D306-BC67-2FE1-E5FA-AF6D192AEBAE}"/>
              </a:ext>
            </a:extLst>
          </p:cNvPr>
          <p:cNvSpPr txBox="1">
            <a:spLocks/>
          </p:cNvSpPr>
          <p:nvPr/>
        </p:nvSpPr>
        <p:spPr>
          <a:xfrm>
            <a:off x="6429377" y="3495677"/>
            <a:ext cx="5176881" cy="1552573"/>
          </a:xfrm>
          <a:prstGeom prst="rect">
            <a:avLst/>
          </a:prstGeom>
          <a:effectLst>
            <a:outerShdw blurRad="25400" dir="17880000">
              <a:srgbClr val="000000">
                <a:alpha val="46000"/>
              </a:srgbClr>
            </a:outerShdw>
          </a:effectLst>
        </p:spPr>
        <p:txBody>
          <a:bodyPr vert="horz" lIns="91440" tIns="45720" rIns="91440" bIns="45720" rtlCol="0" anchor="t">
            <a:normAutofit fontScale="40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4500" dirty="0">
                <a:solidFill>
                  <a:schemeClr val="bg1"/>
                </a:solidFill>
                <a:effectLst/>
              </a:rPr>
              <a:t>Place</a:t>
            </a:r>
          </a:p>
          <a:p>
            <a:r>
              <a:rPr lang="en-US" dirty="0" err="1">
                <a:solidFill>
                  <a:schemeClr val="bg1"/>
                </a:solidFill>
                <a:effectLst/>
                <a:latin typeface="Arial" panose="020B0604020202020204" pitchFamily="34" charset="0"/>
                <a:cs typeface="Arial" panose="020B0604020202020204" pitchFamily="34" charset="0"/>
              </a:rPr>
              <a:t>NumWebPurchases</a:t>
            </a:r>
            <a:r>
              <a:rPr lang="en-US" dirty="0">
                <a:solidFill>
                  <a:schemeClr val="bg1"/>
                </a:solidFill>
                <a:effectLst/>
                <a:latin typeface="Arial" panose="020B0604020202020204" pitchFamily="34" charset="0"/>
                <a:cs typeface="Arial" panose="020B0604020202020204" pitchFamily="34" charset="0"/>
              </a:rPr>
              <a:t>: Number of purchases made through the company’s website</a:t>
            </a:r>
          </a:p>
          <a:p>
            <a:r>
              <a:rPr lang="en-US" dirty="0" err="1">
                <a:solidFill>
                  <a:schemeClr val="bg1"/>
                </a:solidFill>
                <a:effectLst/>
                <a:latin typeface="Arial" panose="020B0604020202020204" pitchFamily="34" charset="0"/>
                <a:cs typeface="Arial" panose="020B0604020202020204" pitchFamily="34" charset="0"/>
              </a:rPr>
              <a:t>NumCatalogPurchases</a:t>
            </a:r>
            <a:r>
              <a:rPr lang="en-US" dirty="0">
                <a:solidFill>
                  <a:schemeClr val="bg1"/>
                </a:solidFill>
                <a:effectLst/>
                <a:latin typeface="Arial" panose="020B0604020202020204" pitchFamily="34" charset="0"/>
                <a:cs typeface="Arial" panose="020B0604020202020204" pitchFamily="34" charset="0"/>
              </a:rPr>
              <a:t>: Number of purchases made using a catalog</a:t>
            </a:r>
          </a:p>
          <a:p>
            <a:r>
              <a:rPr lang="en-US" dirty="0" err="1">
                <a:solidFill>
                  <a:schemeClr val="bg1"/>
                </a:solidFill>
                <a:effectLst/>
                <a:latin typeface="Arial" panose="020B0604020202020204" pitchFamily="34" charset="0"/>
                <a:cs typeface="Arial" panose="020B0604020202020204" pitchFamily="34" charset="0"/>
              </a:rPr>
              <a:t>NumStorePurchases</a:t>
            </a:r>
            <a:r>
              <a:rPr lang="en-US" dirty="0">
                <a:solidFill>
                  <a:schemeClr val="bg1"/>
                </a:solidFill>
                <a:effectLst/>
                <a:latin typeface="Arial" panose="020B0604020202020204" pitchFamily="34" charset="0"/>
                <a:cs typeface="Arial" panose="020B0604020202020204" pitchFamily="34" charset="0"/>
              </a:rPr>
              <a:t>: Number of purchases made directly in stores</a:t>
            </a:r>
          </a:p>
          <a:p>
            <a:r>
              <a:rPr lang="en-US" dirty="0" err="1">
                <a:solidFill>
                  <a:schemeClr val="bg1"/>
                </a:solidFill>
                <a:effectLst/>
                <a:latin typeface="Arial" panose="020B0604020202020204" pitchFamily="34" charset="0"/>
                <a:cs typeface="Arial" panose="020B0604020202020204" pitchFamily="34" charset="0"/>
              </a:rPr>
              <a:t>NumWebVisitsMonth</a:t>
            </a:r>
            <a:r>
              <a:rPr lang="en-US" dirty="0">
                <a:solidFill>
                  <a:schemeClr val="bg1"/>
                </a:solidFill>
                <a:effectLst/>
                <a:latin typeface="Arial" panose="020B0604020202020204" pitchFamily="34" charset="0"/>
                <a:cs typeface="Arial" panose="020B0604020202020204" pitchFamily="34" charset="0"/>
              </a:rPr>
              <a:t>: Number of visits to the company’s website in the last month</a:t>
            </a:r>
          </a:p>
        </p:txBody>
      </p:sp>
      <p:sp>
        <p:nvSpPr>
          <p:cNvPr id="9" name="Title 1">
            <a:extLst>
              <a:ext uri="{FF2B5EF4-FFF2-40B4-BE49-F238E27FC236}">
                <a16:creationId xmlns:a16="http://schemas.microsoft.com/office/drawing/2014/main" id="{570AC3F5-267A-9481-EBD3-7B55D66F799C}"/>
              </a:ext>
            </a:extLst>
          </p:cNvPr>
          <p:cNvSpPr txBox="1">
            <a:spLocks/>
          </p:cNvSpPr>
          <p:nvPr/>
        </p:nvSpPr>
        <p:spPr>
          <a:xfrm>
            <a:off x="42410" y="59055"/>
            <a:ext cx="4792057"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solidFill>
                  <a:schemeClr val="bg1"/>
                </a:solidFill>
                <a:effectLst/>
                <a:latin typeface="Arial" panose="020B0604020202020204" pitchFamily="34" charset="0"/>
                <a:cs typeface="Arial" panose="020B0604020202020204" pitchFamily="34" charset="0"/>
              </a:rPr>
              <a:t>Gambaran </a:t>
            </a:r>
            <a:r>
              <a:rPr lang="en-US" sz="1100" dirty="0" err="1">
                <a:solidFill>
                  <a:schemeClr val="bg1"/>
                </a:solidFill>
                <a:effectLst/>
                <a:latin typeface="Arial" panose="020B0604020202020204" pitchFamily="34" charset="0"/>
                <a:cs typeface="Arial" panose="020B0604020202020204" pitchFamily="34" charset="0"/>
              </a:rPr>
              <a:t>umum</a:t>
            </a:r>
            <a:r>
              <a:rPr lang="en-US" sz="1100" dirty="0">
                <a:solidFill>
                  <a:schemeClr val="bg1"/>
                </a:solidFill>
                <a:effectLst/>
                <a:latin typeface="Arial" panose="020B0604020202020204" pitchFamily="34" charset="0"/>
                <a:cs typeface="Arial" panose="020B0604020202020204" pitchFamily="34" charset="0"/>
              </a:rPr>
              <a:t> | </a:t>
            </a:r>
            <a:r>
              <a:rPr lang="en-US" sz="1300" b="1" dirty="0" err="1">
                <a:solidFill>
                  <a:schemeClr val="bg1"/>
                </a:solidFill>
                <a:effectLst/>
                <a:latin typeface="Arial" panose="020B0604020202020204" pitchFamily="34" charset="0"/>
                <a:cs typeface="Arial" panose="020B0604020202020204" pitchFamily="34" charset="0"/>
              </a:rPr>
              <a:t>Pemahaman</a:t>
            </a:r>
            <a:r>
              <a:rPr lang="en-US" sz="1300" b="1" dirty="0">
                <a:solidFill>
                  <a:schemeClr val="bg1"/>
                </a:solidFill>
                <a:effectLst/>
                <a:latin typeface="Arial" panose="020B0604020202020204" pitchFamily="34" charset="0"/>
                <a:cs typeface="Arial" panose="020B0604020202020204" pitchFamily="34" charset="0"/>
              </a:rPr>
              <a:t> data </a:t>
            </a:r>
            <a:r>
              <a:rPr lang="en-US" sz="1100" dirty="0">
                <a:solidFill>
                  <a:schemeClr val="bg1"/>
                </a:solidFill>
                <a:effectLst/>
                <a:latin typeface="Arial" panose="020B0604020202020204" pitchFamily="34" charset="0"/>
                <a:cs typeface="Arial" panose="020B0604020202020204" pitchFamily="34" charset="0"/>
              </a:rPr>
              <a:t>| </a:t>
            </a:r>
            <a:r>
              <a:rPr lang="en-US" sz="1100" dirty="0" err="1">
                <a:solidFill>
                  <a:schemeClr val="bg1"/>
                </a:solidFill>
                <a:effectLst/>
                <a:latin typeface="Arial" panose="020B0604020202020204" pitchFamily="34" charset="0"/>
                <a:cs typeface="Arial" panose="020B0604020202020204" pitchFamily="34" charset="0"/>
              </a:rPr>
              <a:t>Analisis</a:t>
            </a:r>
            <a:r>
              <a:rPr lang="en-US" sz="1100" dirty="0">
                <a:solidFill>
                  <a:schemeClr val="bg1"/>
                </a:solidFill>
                <a:effectLst/>
                <a:latin typeface="Arial" panose="020B0604020202020204" pitchFamily="34" charset="0"/>
                <a:cs typeface="Arial" panose="020B0604020202020204" pitchFamily="34" charset="0"/>
              </a:rPr>
              <a:t> scenario | Strategi </a:t>
            </a:r>
            <a:r>
              <a:rPr lang="en-US" sz="1100" dirty="0" err="1">
                <a:solidFill>
                  <a:schemeClr val="bg1"/>
                </a:solidFill>
                <a:effectLst/>
                <a:latin typeface="Arial" panose="020B0604020202020204" pitchFamily="34" charset="0"/>
                <a:cs typeface="Arial" panose="020B0604020202020204" pitchFamily="34" charset="0"/>
              </a:rPr>
              <a:t>perkembangan</a:t>
            </a:r>
            <a:endParaRPr lang="en-ID" sz="1100"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4723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alphaModFix amt="40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03E3D-81EA-B47C-4B56-9E58B0B631EB}"/>
              </a:ext>
            </a:extLst>
          </p:cNvPr>
          <p:cNvSpPr>
            <a:spLocks noGrp="1"/>
          </p:cNvSpPr>
          <p:nvPr>
            <p:ph type="title"/>
          </p:nvPr>
        </p:nvSpPr>
        <p:spPr/>
        <p:txBody>
          <a:bodyPr/>
          <a:lstStyle/>
          <a:p>
            <a:r>
              <a:rPr lang="en-US" dirty="0">
                <a:solidFill>
                  <a:schemeClr val="bg1"/>
                </a:solidFill>
              </a:rPr>
              <a:t>Data </a:t>
            </a:r>
            <a:r>
              <a:rPr lang="en-US" dirty="0">
                <a:solidFill>
                  <a:schemeClr val="bg1"/>
                </a:solidFill>
                <a:effectLst/>
              </a:rPr>
              <a:t>Cleansing</a:t>
            </a:r>
            <a:endParaRPr lang="en-ID" dirty="0">
              <a:solidFill>
                <a:schemeClr val="bg1"/>
              </a:solidFill>
              <a:effectLst/>
            </a:endParaRPr>
          </a:p>
        </p:txBody>
      </p:sp>
      <p:sp>
        <p:nvSpPr>
          <p:cNvPr id="3" name="Content Placeholder 2">
            <a:extLst>
              <a:ext uri="{FF2B5EF4-FFF2-40B4-BE49-F238E27FC236}">
                <a16:creationId xmlns:a16="http://schemas.microsoft.com/office/drawing/2014/main" id="{D677C752-6D4B-291F-EE37-AD39E6FE8E2E}"/>
              </a:ext>
            </a:extLst>
          </p:cNvPr>
          <p:cNvSpPr>
            <a:spLocks noGrp="1"/>
          </p:cNvSpPr>
          <p:nvPr>
            <p:ph idx="1"/>
          </p:nvPr>
        </p:nvSpPr>
        <p:spPr>
          <a:xfrm>
            <a:off x="339366" y="2076450"/>
            <a:ext cx="3970168" cy="1615017"/>
          </a:xfrm>
        </p:spPr>
        <p:txBody>
          <a:bodyPr>
            <a:normAutofit fontScale="77500" lnSpcReduction="20000"/>
          </a:bodyPr>
          <a:lstStyle/>
          <a:p>
            <a:r>
              <a:rPr lang="en-US" dirty="0" err="1">
                <a:solidFill>
                  <a:schemeClr val="bg1"/>
                </a:solidFill>
                <a:effectLst/>
              </a:rPr>
              <a:t>Terdapat</a:t>
            </a:r>
            <a:r>
              <a:rPr lang="en-US" dirty="0">
                <a:solidFill>
                  <a:schemeClr val="bg1"/>
                </a:solidFill>
                <a:effectLst/>
              </a:rPr>
              <a:t> 2240 row </a:t>
            </a:r>
            <a:r>
              <a:rPr lang="en-US" dirty="0" err="1">
                <a:solidFill>
                  <a:schemeClr val="bg1"/>
                </a:solidFill>
                <a:effectLst/>
              </a:rPr>
              <a:t>dalam</a:t>
            </a:r>
            <a:r>
              <a:rPr lang="en-US" dirty="0">
                <a:solidFill>
                  <a:schemeClr val="bg1"/>
                </a:solidFill>
                <a:effectLst/>
              </a:rPr>
              <a:t> database </a:t>
            </a:r>
            <a:r>
              <a:rPr lang="en-US" dirty="0" err="1">
                <a:solidFill>
                  <a:schemeClr val="bg1"/>
                </a:solidFill>
                <a:effectLst/>
              </a:rPr>
              <a:t>ini</a:t>
            </a:r>
            <a:r>
              <a:rPr lang="en-US" dirty="0">
                <a:solidFill>
                  <a:schemeClr val="bg1"/>
                </a:solidFill>
                <a:effectLst/>
              </a:rPr>
              <a:t>, dan 24 data </a:t>
            </a:r>
            <a:r>
              <a:rPr lang="en-US" dirty="0" err="1">
                <a:solidFill>
                  <a:schemeClr val="bg1"/>
                </a:solidFill>
                <a:effectLst/>
              </a:rPr>
              <a:t>diantaranya</a:t>
            </a:r>
            <a:r>
              <a:rPr lang="en-US" dirty="0">
                <a:solidFill>
                  <a:schemeClr val="bg1"/>
                </a:solidFill>
                <a:effectLst/>
              </a:rPr>
              <a:t> </a:t>
            </a:r>
            <a:r>
              <a:rPr lang="en-US" dirty="0" err="1">
                <a:solidFill>
                  <a:schemeClr val="bg1"/>
                </a:solidFill>
                <a:effectLst/>
              </a:rPr>
              <a:t>ada</a:t>
            </a:r>
            <a:r>
              <a:rPr lang="en-US" dirty="0">
                <a:solidFill>
                  <a:schemeClr val="bg1"/>
                </a:solidFill>
                <a:effectLst/>
              </a:rPr>
              <a:t> </a:t>
            </a:r>
            <a:r>
              <a:rPr lang="en-US" dirty="0" err="1">
                <a:solidFill>
                  <a:schemeClr val="bg1"/>
                </a:solidFill>
                <a:effectLst/>
              </a:rPr>
              <a:t>nilai</a:t>
            </a:r>
            <a:r>
              <a:rPr lang="en-US" dirty="0">
                <a:solidFill>
                  <a:schemeClr val="bg1"/>
                </a:solidFill>
                <a:effectLst/>
              </a:rPr>
              <a:t> null.</a:t>
            </a:r>
          </a:p>
          <a:p>
            <a:r>
              <a:rPr lang="en-US" dirty="0" err="1">
                <a:solidFill>
                  <a:schemeClr val="bg1"/>
                </a:solidFill>
                <a:effectLst/>
              </a:rPr>
              <a:t>Setelah</a:t>
            </a:r>
            <a:r>
              <a:rPr lang="en-US" dirty="0">
                <a:solidFill>
                  <a:schemeClr val="bg1"/>
                </a:solidFill>
                <a:effectLst/>
              </a:rPr>
              <a:t> di </a:t>
            </a:r>
            <a:r>
              <a:rPr lang="en-US" dirty="0" err="1">
                <a:solidFill>
                  <a:schemeClr val="bg1"/>
                </a:solidFill>
                <a:effectLst/>
              </a:rPr>
              <a:t>cek</a:t>
            </a:r>
            <a:r>
              <a:rPr lang="en-US" dirty="0">
                <a:solidFill>
                  <a:schemeClr val="bg1"/>
                </a:solidFill>
                <a:effectLst/>
              </a:rPr>
              <a:t> Kembali </a:t>
            </a:r>
            <a:r>
              <a:rPr lang="en-US" dirty="0" err="1">
                <a:solidFill>
                  <a:schemeClr val="bg1"/>
                </a:solidFill>
                <a:effectLst/>
              </a:rPr>
              <a:t>terlihat</a:t>
            </a:r>
            <a:r>
              <a:rPr lang="en-US" dirty="0">
                <a:solidFill>
                  <a:schemeClr val="bg1"/>
                </a:solidFill>
                <a:effectLst/>
              </a:rPr>
              <a:t> </a:t>
            </a:r>
            <a:r>
              <a:rPr lang="en-US" dirty="0" err="1">
                <a:solidFill>
                  <a:schemeClr val="bg1"/>
                </a:solidFill>
                <a:effectLst/>
              </a:rPr>
              <a:t>jika</a:t>
            </a:r>
            <a:r>
              <a:rPr lang="en-US" dirty="0">
                <a:solidFill>
                  <a:schemeClr val="bg1"/>
                </a:solidFill>
                <a:effectLst/>
              </a:rPr>
              <a:t> </a:t>
            </a:r>
            <a:r>
              <a:rPr lang="en-US" dirty="0" err="1">
                <a:solidFill>
                  <a:schemeClr val="bg1"/>
                </a:solidFill>
                <a:effectLst/>
              </a:rPr>
              <a:t>nilai</a:t>
            </a:r>
            <a:r>
              <a:rPr lang="en-US" dirty="0">
                <a:solidFill>
                  <a:schemeClr val="bg1"/>
                </a:solidFill>
                <a:effectLst/>
              </a:rPr>
              <a:t> null </a:t>
            </a:r>
            <a:r>
              <a:rPr lang="en-US" dirty="0" err="1">
                <a:solidFill>
                  <a:schemeClr val="bg1"/>
                </a:solidFill>
                <a:effectLst/>
              </a:rPr>
              <a:t>berada</a:t>
            </a:r>
            <a:r>
              <a:rPr lang="en-US" dirty="0">
                <a:solidFill>
                  <a:schemeClr val="bg1"/>
                </a:solidFill>
                <a:effectLst/>
              </a:rPr>
              <a:t> di </a:t>
            </a:r>
            <a:r>
              <a:rPr lang="en-US" dirty="0" err="1">
                <a:solidFill>
                  <a:schemeClr val="bg1"/>
                </a:solidFill>
                <a:effectLst/>
              </a:rPr>
              <a:t>kolom</a:t>
            </a:r>
            <a:r>
              <a:rPr lang="en-US" dirty="0">
                <a:solidFill>
                  <a:schemeClr val="bg1"/>
                </a:solidFill>
                <a:effectLst/>
              </a:rPr>
              <a:t> Income</a:t>
            </a:r>
          </a:p>
        </p:txBody>
      </p:sp>
      <p:sp>
        <p:nvSpPr>
          <p:cNvPr id="4" name="Title 1">
            <a:extLst>
              <a:ext uri="{FF2B5EF4-FFF2-40B4-BE49-F238E27FC236}">
                <a16:creationId xmlns:a16="http://schemas.microsoft.com/office/drawing/2014/main" id="{C9125F76-E246-4539-9159-F4A89E132C3D}"/>
              </a:ext>
            </a:extLst>
          </p:cNvPr>
          <p:cNvSpPr txBox="1">
            <a:spLocks/>
          </p:cNvSpPr>
          <p:nvPr/>
        </p:nvSpPr>
        <p:spPr>
          <a:xfrm>
            <a:off x="42410" y="59055"/>
            <a:ext cx="4792057"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solidFill>
                  <a:schemeClr val="bg1"/>
                </a:solidFill>
                <a:effectLst/>
                <a:latin typeface="Arial" panose="020B0604020202020204" pitchFamily="34" charset="0"/>
                <a:cs typeface="Arial" panose="020B0604020202020204" pitchFamily="34" charset="0"/>
              </a:rPr>
              <a:t>Gambaran </a:t>
            </a:r>
            <a:r>
              <a:rPr lang="en-US" sz="1100" dirty="0" err="1">
                <a:solidFill>
                  <a:schemeClr val="bg1"/>
                </a:solidFill>
                <a:effectLst/>
                <a:latin typeface="Arial" panose="020B0604020202020204" pitchFamily="34" charset="0"/>
                <a:cs typeface="Arial" panose="020B0604020202020204" pitchFamily="34" charset="0"/>
              </a:rPr>
              <a:t>umum</a:t>
            </a:r>
            <a:r>
              <a:rPr lang="en-US" sz="1100" dirty="0">
                <a:solidFill>
                  <a:schemeClr val="bg1"/>
                </a:solidFill>
                <a:effectLst/>
                <a:latin typeface="Arial" panose="020B0604020202020204" pitchFamily="34" charset="0"/>
                <a:cs typeface="Arial" panose="020B0604020202020204" pitchFamily="34" charset="0"/>
              </a:rPr>
              <a:t> | </a:t>
            </a:r>
            <a:r>
              <a:rPr lang="en-US" sz="1300" b="1" dirty="0" err="1">
                <a:solidFill>
                  <a:schemeClr val="bg1"/>
                </a:solidFill>
                <a:effectLst/>
                <a:latin typeface="Arial" panose="020B0604020202020204" pitchFamily="34" charset="0"/>
                <a:cs typeface="Arial" panose="020B0604020202020204" pitchFamily="34" charset="0"/>
              </a:rPr>
              <a:t>Pemahaman</a:t>
            </a:r>
            <a:r>
              <a:rPr lang="en-US" sz="1300" b="1" dirty="0">
                <a:solidFill>
                  <a:schemeClr val="bg1"/>
                </a:solidFill>
                <a:effectLst/>
                <a:latin typeface="Arial" panose="020B0604020202020204" pitchFamily="34" charset="0"/>
                <a:cs typeface="Arial" panose="020B0604020202020204" pitchFamily="34" charset="0"/>
              </a:rPr>
              <a:t> data </a:t>
            </a:r>
            <a:r>
              <a:rPr lang="en-US" sz="1100" dirty="0">
                <a:solidFill>
                  <a:schemeClr val="bg1"/>
                </a:solidFill>
                <a:effectLst/>
                <a:latin typeface="Arial" panose="020B0604020202020204" pitchFamily="34" charset="0"/>
                <a:cs typeface="Arial" panose="020B0604020202020204" pitchFamily="34" charset="0"/>
              </a:rPr>
              <a:t>| </a:t>
            </a:r>
            <a:r>
              <a:rPr lang="en-US" sz="1100" dirty="0" err="1">
                <a:solidFill>
                  <a:schemeClr val="bg1"/>
                </a:solidFill>
                <a:effectLst/>
                <a:latin typeface="Arial" panose="020B0604020202020204" pitchFamily="34" charset="0"/>
                <a:cs typeface="Arial" panose="020B0604020202020204" pitchFamily="34" charset="0"/>
              </a:rPr>
              <a:t>Analisis</a:t>
            </a:r>
            <a:r>
              <a:rPr lang="en-US" sz="1100" dirty="0">
                <a:solidFill>
                  <a:schemeClr val="bg1"/>
                </a:solidFill>
                <a:effectLst/>
                <a:latin typeface="Arial" panose="020B0604020202020204" pitchFamily="34" charset="0"/>
                <a:cs typeface="Arial" panose="020B0604020202020204" pitchFamily="34" charset="0"/>
              </a:rPr>
              <a:t> scenario | Strategi </a:t>
            </a:r>
            <a:r>
              <a:rPr lang="en-US" sz="1100" dirty="0" err="1">
                <a:solidFill>
                  <a:schemeClr val="bg1"/>
                </a:solidFill>
                <a:effectLst/>
                <a:latin typeface="Arial" panose="020B0604020202020204" pitchFamily="34" charset="0"/>
                <a:cs typeface="Arial" panose="020B0604020202020204" pitchFamily="34" charset="0"/>
              </a:rPr>
              <a:t>perkembangan</a:t>
            </a:r>
            <a:endParaRPr lang="en-ID" sz="1100" dirty="0">
              <a:solidFill>
                <a:schemeClr val="bg1"/>
              </a:solidFill>
              <a:effectLst/>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7C285C7-F605-7E56-0F4B-EAB832053BB3}"/>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4420222" y="1866900"/>
            <a:ext cx="6947194" cy="4144434"/>
          </a:xfrm>
          <a:prstGeom prst="rect">
            <a:avLst/>
          </a:prstGeom>
        </p:spPr>
      </p:pic>
    </p:spTree>
    <p:extLst>
      <p:ext uri="{BB962C8B-B14F-4D97-AF65-F5344CB8AC3E}">
        <p14:creationId xmlns:p14="http://schemas.microsoft.com/office/powerpoint/2010/main" val="1330550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alphaModFix amt="40000"/>
          </a:blip>
          <a:tile tx="0" ty="0" sx="100000" sy="100000" flip="none" algn="tl"/>
        </a:blipFill>
        <a:effectLst/>
      </p:bgPr>
    </p:bg>
    <p:spTree>
      <p:nvGrpSpPr>
        <p:cNvPr id="1" name="">
          <a:extLst>
            <a:ext uri="{FF2B5EF4-FFF2-40B4-BE49-F238E27FC236}">
              <a16:creationId xmlns:a16="http://schemas.microsoft.com/office/drawing/2014/main" id="{B4818B29-0B81-FCBB-1914-D91EA2102F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3A0216-DE4C-1A5D-AFBD-136FBDD55728}"/>
              </a:ext>
            </a:extLst>
          </p:cNvPr>
          <p:cNvSpPr>
            <a:spLocks noGrp="1"/>
          </p:cNvSpPr>
          <p:nvPr>
            <p:ph type="title"/>
          </p:nvPr>
        </p:nvSpPr>
        <p:spPr/>
        <p:txBody>
          <a:bodyPr/>
          <a:lstStyle/>
          <a:p>
            <a:r>
              <a:rPr lang="en-US" dirty="0">
                <a:solidFill>
                  <a:schemeClr val="bg1"/>
                </a:solidFill>
              </a:rPr>
              <a:t>Data </a:t>
            </a:r>
            <a:r>
              <a:rPr lang="en-US" dirty="0">
                <a:solidFill>
                  <a:schemeClr val="bg1"/>
                </a:solidFill>
                <a:effectLst/>
              </a:rPr>
              <a:t>Cleansing</a:t>
            </a:r>
            <a:endParaRPr lang="en-ID" dirty="0">
              <a:solidFill>
                <a:schemeClr val="bg1"/>
              </a:solidFill>
              <a:effectLst/>
            </a:endParaRPr>
          </a:p>
        </p:txBody>
      </p:sp>
      <p:sp>
        <p:nvSpPr>
          <p:cNvPr id="4" name="Title 1">
            <a:extLst>
              <a:ext uri="{FF2B5EF4-FFF2-40B4-BE49-F238E27FC236}">
                <a16:creationId xmlns:a16="http://schemas.microsoft.com/office/drawing/2014/main" id="{D4AA313D-2259-0457-F671-9C1A5E834684}"/>
              </a:ext>
            </a:extLst>
          </p:cNvPr>
          <p:cNvSpPr txBox="1">
            <a:spLocks/>
          </p:cNvSpPr>
          <p:nvPr/>
        </p:nvSpPr>
        <p:spPr>
          <a:xfrm>
            <a:off x="42410" y="59055"/>
            <a:ext cx="4792057"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solidFill>
                  <a:schemeClr val="bg1"/>
                </a:solidFill>
                <a:effectLst/>
                <a:latin typeface="Arial" panose="020B0604020202020204" pitchFamily="34" charset="0"/>
                <a:cs typeface="Arial" panose="020B0604020202020204" pitchFamily="34" charset="0"/>
              </a:rPr>
              <a:t>Gambaran </a:t>
            </a:r>
            <a:r>
              <a:rPr lang="en-US" sz="1100" dirty="0" err="1">
                <a:solidFill>
                  <a:schemeClr val="bg1"/>
                </a:solidFill>
                <a:effectLst/>
                <a:latin typeface="Arial" panose="020B0604020202020204" pitchFamily="34" charset="0"/>
                <a:cs typeface="Arial" panose="020B0604020202020204" pitchFamily="34" charset="0"/>
              </a:rPr>
              <a:t>umum</a:t>
            </a:r>
            <a:r>
              <a:rPr lang="en-US" sz="1100" dirty="0">
                <a:solidFill>
                  <a:schemeClr val="bg1"/>
                </a:solidFill>
                <a:effectLst/>
                <a:latin typeface="Arial" panose="020B0604020202020204" pitchFamily="34" charset="0"/>
                <a:cs typeface="Arial" panose="020B0604020202020204" pitchFamily="34" charset="0"/>
              </a:rPr>
              <a:t> | </a:t>
            </a:r>
            <a:r>
              <a:rPr lang="en-US" sz="1300" b="1" dirty="0" err="1">
                <a:solidFill>
                  <a:schemeClr val="bg1"/>
                </a:solidFill>
                <a:effectLst/>
                <a:latin typeface="Arial" panose="020B0604020202020204" pitchFamily="34" charset="0"/>
                <a:cs typeface="Arial" panose="020B0604020202020204" pitchFamily="34" charset="0"/>
              </a:rPr>
              <a:t>Pemahaman</a:t>
            </a:r>
            <a:r>
              <a:rPr lang="en-US" sz="1300" b="1" dirty="0">
                <a:solidFill>
                  <a:schemeClr val="bg1"/>
                </a:solidFill>
                <a:effectLst/>
                <a:latin typeface="Arial" panose="020B0604020202020204" pitchFamily="34" charset="0"/>
                <a:cs typeface="Arial" panose="020B0604020202020204" pitchFamily="34" charset="0"/>
              </a:rPr>
              <a:t> data </a:t>
            </a:r>
            <a:r>
              <a:rPr lang="en-US" sz="1100" dirty="0">
                <a:solidFill>
                  <a:schemeClr val="bg1"/>
                </a:solidFill>
                <a:effectLst/>
                <a:latin typeface="Arial" panose="020B0604020202020204" pitchFamily="34" charset="0"/>
                <a:cs typeface="Arial" panose="020B0604020202020204" pitchFamily="34" charset="0"/>
              </a:rPr>
              <a:t>| </a:t>
            </a:r>
            <a:r>
              <a:rPr lang="en-US" sz="1100" dirty="0" err="1">
                <a:solidFill>
                  <a:schemeClr val="bg1"/>
                </a:solidFill>
                <a:effectLst/>
                <a:latin typeface="Arial" panose="020B0604020202020204" pitchFamily="34" charset="0"/>
                <a:cs typeface="Arial" panose="020B0604020202020204" pitchFamily="34" charset="0"/>
              </a:rPr>
              <a:t>Analisis</a:t>
            </a:r>
            <a:r>
              <a:rPr lang="en-US" sz="1100" dirty="0">
                <a:solidFill>
                  <a:schemeClr val="bg1"/>
                </a:solidFill>
                <a:effectLst/>
                <a:latin typeface="Arial" panose="020B0604020202020204" pitchFamily="34" charset="0"/>
                <a:cs typeface="Arial" panose="020B0604020202020204" pitchFamily="34" charset="0"/>
              </a:rPr>
              <a:t> scenario | Strategi </a:t>
            </a:r>
            <a:r>
              <a:rPr lang="en-US" sz="1100" dirty="0" err="1">
                <a:solidFill>
                  <a:schemeClr val="bg1"/>
                </a:solidFill>
                <a:effectLst/>
                <a:latin typeface="Arial" panose="020B0604020202020204" pitchFamily="34" charset="0"/>
                <a:cs typeface="Arial" panose="020B0604020202020204" pitchFamily="34" charset="0"/>
              </a:rPr>
              <a:t>perkembangan</a:t>
            </a:r>
            <a:endParaRPr lang="en-ID" sz="1100" dirty="0">
              <a:solidFill>
                <a:schemeClr val="bg1"/>
              </a:solidFill>
              <a:effectLst/>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1F447200-D1DF-8EAA-949A-487057CAC4AB}"/>
              </a:ext>
            </a:extLst>
          </p:cNvPr>
          <p:cNvSpPr>
            <a:spLocks noGrp="1"/>
          </p:cNvSpPr>
          <p:nvPr>
            <p:ph idx="1"/>
          </p:nvPr>
        </p:nvSpPr>
        <p:spPr>
          <a:xfrm>
            <a:off x="358219" y="2076450"/>
            <a:ext cx="4553146" cy="2241026"/>
          </a:xfrm>
        </p:spPr>
        <p:txBody>
          <a:bodyPr>
            <a:normAutofit fontScale="85000" lnSpcReduction="20000"/>
          </a:bodyPr>
          <a:lstStyle/>
          <a:p>
            <a:r>
              <a:rPr lang="en-ID" dirty="0" err="1">
                <a:solidFill>
                  <a:schemeClr val="bg1"/>
                </a:solidFill>
                <a:effectLst/>
              </a:rPr>
              <a:t>Bedasarkan</a:t>
            </a:r>
            <a:r>
              <a:rPr lang="en-ID" dirty="0">
                <a:solidFill>
                  <a:schemeClr val="bg1"/>
                </a:solidFill>
                <a:effectLst/>
              </a:rPr>
              <a:t> </a:t>
            </a:r>
            <a:r>
              <a:rPr lang="en-ID" dirty="0" err="1">
                <a:solidFill>
                  <a:schemeClr val="bg1"/>
                </a:solidFill>
                <a:effectLst/>
              </a:rPr>
              <a:t>barplot</a:t>
            </a:r>
            <a:r>
              <a:rPr lang="en-ID" dirty="0">
                <a:solidFill>
                  <a:schemeClr val="bg1"/>
                </a:solidFill>
                <a:effectLst/>
              </a:rPr>
              <a:t> </a:t>
            </a:r>
            <a:r>
              <a:rPr lang="en-ID" dirty="0" err="1">
                <a:solidFill>
                  <a:schemeClr val="bg1"/>
                </a:solidFill>
                <a:effectLst/>
              </a:rPr>
              <a:t>diatas</a:t>
            </a:r>
            <a:r>
              <a:rPr lang="en-ID" dirty="0">
                <a:solidFill>
                  <a:schemeClr val="bg1"/>
                </a:solidFill>
                <a:effectLst/>
              </a:rPr>
              <a:t>, </a:t>
            </a:r>
            <a:r>
              <a:rPr lang="en-ID" dirty="0" err="1">
                <a:solidFill>
                  <a:schemeClr val="bg1"/>
                </a:solidFill>
                <a:effectLst/>
              </a:rPr>
              <a:t>distribusi</a:t>
            </a:r>
            <a:r>
              <a:rPr lang="en-ID" dirty="0">
                <a:solidFill>
                  <a:schemeClr val="bg1"/>
                </a:solidFill>
                <a:effectLst/>
              </a:rPr>
              <a:t> data </a:t>
            </a:r>
            <a:r>
              <a:rPr lang="en-ID" dirty="0" err="1">
                <a:solidFill>
                  <a:schemeClr val="bg1"/>
                </a:solidFill>
                <a:effectLst/>
              </a:rPr>
              <a:t>untuk</a:t>
            </a:r>
            <a:r>
              <a:rPr lang="en-ID" dirty="0">
                <a:solidFill>
                  <a:schemeClr val="bg1"/>
                </a:solidFill>
                <a:effectLst/>
              </a:rPr>
              <a:t> customer income </a:t>
            </a:r>
            <a:r>
              <a:rPr lang="en-ID" dirty="0" err="1">
                <a:solidFill>
                  <a:schemeClr val="bg1"/>
                </a:solidFill>
                <a:effectLst/>
              </a:rPr>
              <a:t>terdistribusi</a:t>
            </a:r>
            <a:r>
              <a:rPr lang="en-ID" dirty="0">
                <a:solidFill>
                  <a:schemeClr val="bg1"/>
                </a:solidFill>
                <a:effectLst/>
              </a:rPr>
              <a:t> </a:t>
            </a:r>
            <a:r>
              <a:rPr lang="en-ID" dirty="0" err="1">
                <a:solidFill>
                  <a:schemeClr val="bg1"/>
                </a:solidFill>
                <a:effectLst/>
              </a:rPr>
              <a:t>tidak</a:t>
            </a:r>
            <a:r>
              <a:rPr lang="en-ID" dirty="0">
                <a:solidFill>
                  <a:schemeClr val="bg1"/>
                </a:solidFill>
                <a:effectLst/>
              </a:rPr>
              <a:t> normal (skewed </a:t>
            </a:r>
            <a:r>
              <a:rPr lang="en-ID" dirty="0" err="1">
                <a:solidFill>
                  <a:schemeClr val="bg1"/>
                </a:solidFill>
                <a:effectLst/>
              </a:rPr>
              <a:t>kanan</a:t>
            </a:r>
            <a:r>
              <a:rPr lang="en-ID" dirty="0">
                <a:solidFill>
                  <a:schemeClr val="bg1"/>
                </a:solidFill>
                <a:effectLst/>
              </a:rPr>
              <a:t>).</a:t>
            </a:r>
          </a:p>
          <a:p>
            <a:r>
              <a:rPr lang="en-ID" dirty="0">
                <a:solidFill>
                  <a:schemeClr val="bg1"/>
                </a:solidFill>
                <a:effectLst/>
              </a:rPr>
              <a:t>Oleh </a:t>
            </a:r>
            <a:r>
              <a:rPr lang="en-ID" dirty="0" err="1">
                <a:solidFill>
                  <a:schemeClr val="bg1"/>
                </a:solidFill>
                <a:effectLst/>
              </a:rPr>
              <a:t>karena</a:t>
            </a:r>
            <a:r>
              <a:rPr lang="en-ID" dirty="0">
                <a:solidFill>
                  <a:schemeClr val="bg1"/>
                </a:solidFill>
                <a:effectLst/>
              </a:rPr>
              <a:t> </a:t>
            </a:r>
            <a:r>
              <a:rPr lang="en-ID" dirty="0" err="1">
                <a:solidFill>
                  <a:schemeClr val="bg1"/>
                </a:solidFill>
                <a:effectLst/>
              </a:rPr>
              <a:t>itu</a:t>
            </a:r>
            <a:r>
              <a:rPr lang="en-ID" dirty="0">
                <a:solidFill>
                  <a:schemeClr val="bg1"/>
                </a:solidFill>
                <a:effectLst/>
              </a:rPr>
              <a:t> </a:t>
            </a:r>
            <a:r>
              <a:rPr lang="en-ID" dirty="0" err="1">
                <a:solidFill>
                  <a:schemeClr val="bg1"/>
                </a:solidFill>
                <a:effectLst/>
              </a:rPr>
              <a:t>untuk</a:t>
            </a:r>
            <a:r>
              <a:rPr lang="en-ID" dirty="0">
                <a:solidFill>
                  <a:schemeClr val="bg1"/>
                </a:solidFill>
                <a:effectLst/>
              </a:rPr>
              <a:t> </a:t>
            </a:r>
            <a:r>
              <a:rPr lang="en-ID" dirty="0" err="1">
                <a:solidFill>
                  <a:schemeClr val="bg1"/>
                </a:solidFill>
                <a:effectLst/>
              </a:rPr>
              <a:t>mendapatkan</a:t>
            </a:r>
            <a:r>
              <a:rPr lang="en-ID" dirty="0">
                <a:solidFill>
                  <a:schemeClr val="bg1"/>
                </a:solidFill>
                <a:effectLst/>
              </a:rPr>
              <a:t> </a:t>
            </a:r>
            <a:r>
              <a:rPr lang="en-ID" dirty="0" err="1">
                <a:solidFill>
                  <a:schemeClr val="bg1"/>
                </a:solidFill>
                <a:effectLst/>
              </a:rPr>
              <a:t>penghitungan</a:t>
            </a:r>
            <a:r>
              <a:rPr lang="en-ID" dirty="0">
                <a:solidFill>
                  <a:schemeClr val="bg1"/>
                </a:solidFill>
                <a:effectLst/>
              </a:rPr>
              <a:t> yang </a:t>
            </a:r>
            <a:r>
              <a:rPr lang="en-ID" dirty="0" err="1">
                <a:solidFill>
                  <a:schemeClr val="bg1"/>
                </a:solidFill>
                <a:effectLst/>
              </a:rPr>
              <a:t>tepat</a:t>
            </a:r>
            <a:r>
              <a:rPr lang="en-ID" dirty="0">
                <a:solidFill>
                  <a:schemeClr val="bg1"/>
                </a:solidFill>
                <a:effectLst/>
              </a:rPr>
              <a:t> </a:t>
            </a:r>
            <a:r>
              <a:rPr lang="en-ID" dirty="0" err="1">
                <a:solidFill>
                  <a:schemeClr val="bg1"/>
                </a:solidFill>
                <a:effectLst/>
              </a:rPr>
              <a:t>saya</a:t>
            </a:r>
            <a:r>
              <a:rPr lang="en-ID" dirty="0">
                <a:solidFill>
                  <a:schemeClr val="bg1"/>
                </a:solidFill>
                <a:effectLst/>
              </a:rPr>
              <a:t> </a:t>
            </a:r>
            <a:r>
              <a:rPr lang="en-ID" dirty="0" err="1">
                <a:solidFill>
                  <a:schemeClr val="bg1"/>
                </a:solidFill>
                <a:effectLst/>
              </a:rPr>
              <a:t>mengisi</a:t>
            </a:r>
            <a:r>
              <a:rPr lang="en-ID" dirty="0">
                <a:solidFill>
                  <a:schemeClr val="bg1"/>
                </a:solidFill>
                <a:effectLst/>
              </a:rPr>
              <a:t> null </a:t>
            </a:r>
            <a:r>
              <a:rPr lang="en-ID" dirty="0" err="1">
                <a:solidFill>
                  <a:schemeClr val="bg1"/>
                </a:solidFill>
                <a:effectLst/>
              </a:rPr>
              <a:t>dengan</a:t>
            </a:r>
            <a:r>
              <a:rPr lang="en-ID" dirty="0">
                <a:solidFill>
                  <a:schemeClr val="bg1"/>
                </a:solidFill>
                <a:effectLst/>
              </a:rPr>
              <a:t> </a:t>
            </a:r>
            <a:r>
              <a:rPr lang="en-ID" dirty="0" err="1">
                <a:solidFill>
                  <a:schemeClr val="bg1"/>
                </a:solidFill>
                <a:effectLst/>
              </a:rPr>
              <a:t>nilai</a:t>
            </a:r>
            <a:r>
              <a:rPr lang="en-ID" dirty="0">
                <a:solidFill>
                  <a:schemeClr val="bg1"/>
                </a:solidFill>
                <a:effectLst/>
              </a:rPr>
              <a:t> Median-</a:t>
            </a:r>
            <a:r>
              <a:rPr lang="en-ID" dirty="0" err="1">
                <a:solidFill>
                  <a:schemeClr val="bg1"/>
                </a:solidFill>
                <a:effectLst/>
              </a:rPr>
              <a:t>nya</a:t>
            </a:r>
            <a:endParaRPr lang="en-ID" dirty="0">
              <a:solidFill>
                <a:schemeClr val="bg1"/>
              </a:solidFill>
              <a:effectLst/>
            </a:endParaRPr>
          </a:p>
        </p:txBody>
      </p:sp>
      <p:pic>
        <p:nvPicPr>
          <p:cNvPr id="9" name="Picture 8">
            <a:extLst>
              <a:ext uri="{FF2B5EF4-FFF2-40B4-BE49-F238E27FC236}">
                <a16:creationId xmlns:a16="http://schemas.microsoft.com/office/drawing/2014/main" id="{7400D15A-5678-7A53-EB13-409A5C1A95F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37447" y="1597131"/>
            <a:ext cx="6355093" cy="4983490"/>
          </a:xfrm>
          <a:prstGeom prst="rect">
            <a:avLst/>
          </a:prstGeom>
        </p:spPr>
      </p:pic>
    </p:spTree>
    <p:extLst>
      <p:ext uri="{BB962C8B-B14F-4D97-AF65-F5344CB8AC3E}">
        <p14:creationId xmlns:p14="http://schemas.microsoft.com/office/powerpoint/2010/main" val="127891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alphaModFix amt="40000"/>
          </a:blip>
          <a:tile tx="0" ty="0" sx="100000" sy="100000" flip="none" algn="tl"/>
        </a:blipFill>
        <a:effectLst/>
      </p:bgPr>
    </p:bg>
    <p:spTree>
      <p:nvGrpSpPr>
        <p:cNvPr id="1" name="">
          <a:extLst>
            <a:ext uri="{FF2B5EF4-FFF2-40B4-BE49-F238E27FC236}">
              <a16:creationId xmlns:a16="http://schemas.microsoft.com/office/drawing/2014/main" id="{357A96D4-F41B-939D-224E-354DABDD2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85257-2E6D-B886-1010-44E9470FC0EE}"/>
              </a:ext>
            </a:extLst>
          </p:cNvPr>
          <p:cNvSpPr>
            <a:spLocks noGrp="1"/>
          </p:cNvSpPr>
          <p:nvPr>
            <p:ph type="title"/>
          </p:nvPr>
        </p:nvSpPr>
        <p:spPr>
          <a:xfrm>
            <a:off x="913795" y="609600"/>
            <a:ext cx="10353762" cy="695325"/>
          </a:xfrm>
        </p:spPr>
        <p:txBody>
          <a:bodyPr>
            <a:normAutofit fontScale="90000"/>
          </a:bodyPr>
          <a:lstStyle/>
          <a:p>
            <a:r>
              <a:rPr lang="en-US" dirty="0">
                <a:solidFill>
                  <a:schemeClr val="bg1"/>
                </a:solidFill>
                <a:effectLst/>
              </a:rPr>
              <a:t>Final Dataset</a:t>
            </a:r>
            <a:endParaRPr lang="en-ID" dirty="0">
              <a:solidFill>
                <a:schemeClr val="bg1"/>
              </a:solidFill>
              <a:effectLst/>
            </a:endParaRPr>
          </a:p>
        </p:txBody>
      </p:sp>
      <p:sp>
        <p:nvSpPr>
          <p:cNvPr id="3" name="Content Placeholder 2">
            <a:extLst>
              <a:ext uri="{FF2B5EF4-FFF2-40B4-BE49-F238E27FC236}">
                <a16:creationId xmlns:a16="http://schemas.microsoft.com/office/drawing/2014/main" id="{06143382-1EBB-83CA-3914-31F603C2BFDC}"/>
              </a:ext>
            </a:extLst>
          </p:cNvPr>
          <p:cNvSpPr>
            <a:spLocks noGrp="1"/>
          </p:cNvSpPr>
          <p:nvPr>
            <p:ph idx="1"/>
          </p:nvPr>
        </p:nvSpPr>
        <p:spPr>
          <a:xfrm>
            <a:off x="632851" y="1376366"/>
            <a:ext cx="5457825" cy="3019424"/>
          </a:xfrm>
        </p:spPr>
        <p:txBody>
          <a:bodyPr>
            <a:normAutofit fontScale="40000" lnSpcReduction="20000"/>
          </a:bodyPr>
          <a:lstStyle/>
          <a:p>
            <a:pPr marL="36900" indent="0">
              <a:buNone/>
            </a:pPr>
            <a:r>
              <a:rPr lang="en-US" sz="4500" dirty="0">
                <a:solidFill>
                  <a:schemeClr val="bg1"/>
                </a:solidFill>
                <a:effectLst/>
              </a:rPr>
              <a:t>People</a:t>
            </a:r>
          </a:p>
          <a:p>
            <a:r>
              <a:rPr lang="en-US" dirty="0">
                <a:solidFill>
                  <a:schemeClr val="bg1"/>
                </a:solidFill>
                <a:effectLst/>
                <a:latin typeface="Arial" panose="020B0604020202020204" pitchFamily="34" charset="0"/>
                <a:cs typeface="Arial" panose="020B0604020202020204" pitchFamily="34" charset="0"/>
              </a:rPr>
              <a:t>ID: Customer's unique identifier</a:t>
            </a:r>
          </a:p>
          <a:p>
            <a:r>
              <a:rPr lang="en-US" dirty="0" err="1">
                <a:solidFill>
                  <a:schemeClr val="bg1"/>
                </a:solidFill>
                <a:effectLst/>
                <a:latin typeface="Arial" panose="020B0604020202020204" pitchFamily="34" charset="0"/>
                <a:cs typeface="Arial" panose="020B0604020202020204" pitchFamily="34" charset="0"/>
              </a:rPr>
              <a:t>Year_Birth</a:t>
            </a:r>
            <a:r>
              <a:rPr lang="en-US" dirty="0">
                <a:solidFill>
                  <a:schemeClr val="bg1"/>
                </a:solidFill>
                <a:effectLst/>
                <a:latin typeface="Arial" panose="020B0604020202020204" pitchFamily="34" charset="0"/>
                <a:cs typeface="Arial" panose="020B0604020202020204" pitchFamily="34" charset="0"/>
              </a:rPr>
              <a:t>: Customer's birth year</a:t>
            </a:r>
          </a:p>
          <a:p>
            <a:r>
              <a:rPr lang="en-US" dirty="0">
                <a:solidFill>
                  <a:schemeClr val="bg1"/>
                </a:solidFill>
                <a:effectLst/>
                <a:latin typeface="Arial" panose="020B0604020202020204" pitchFamily="34" charset="0"/>
                <a:cs typeface="Arial" panose="020B0604020202020204" pitchFamily="34" charset="0"/>
              </a:rPr>
              <a:t>Education: Customer's education level</a:t>
            </a:r>
          </a:p>
          <a:p>
            <a:r>
              <a:rPr lang="en-US" dirty="0" err="1">
                <a:solidFill>
                  <a:schemeClr val="bg1"/>
                </a:solidFill>
                <a:effectLst/>
                <a:latin typeface="Arial" panose="020B0604020202020204" pitchFamily="34" charset="0"/>
                <a:cs typeface="Arial" panose="020B0604020202020204" pitchFamily="34" charset="0"/>
              </a:rPr>
              <a:t>Marital_Status</a:t>
            </a:r>
            <a:r>
              <a:rPr lang="en-US" dirty="0">
                <a:solidFill>
                  <a:schemeClr val="bg1"/>
                </a:solidFill>
                <a:effectLst/>
                <a:latin typeface="Arial" panose="020B0604020202020204" pitchFamily="34" charset="0"/>
                <a:cs typeface="Arial" panose="020B0604020202020204" pitchFamily="34" charset="0"/>
              </a:rPr>
              <a:t>: Customer's marital status</a:t>
            </a:r>
          </a:p>
          <a:p>
            <a:r>
              <a:rPr lang="en-US" dirty="0">
                <a:solidFill>
                  <a:schemeClr val="bg1"/>
                </a:solidFill>
                <a:effectLst/>
                <a:latin typeface="Arial" panose="020B0604020202020204" pitchFamily="34" charset="0"/>
                <a:cs typeface="Arial" panose="020B0604020202020204" pitchFamily="34" charset="0"/>
              </a:rPr>
              <a:t>Income: Customer's yearly household income</a:t>
            </a:r>
          </a:p>
          <a:p>
            <a:r>
              <a:rPr lang="en-US" dirty="0" err="1">
                <a:solidFill>
                  <a:schemeClr val="bg1"/>
                </a:solidFill>
                <a:effectLst/>
                <a:latin typeface="Arial" panose="020B0604020202020204" pitchFamily="34" charset="0"/>
                <a:cs typeface="Arial" panose="020B0604020202020204" pitchFamily="34" charset="0"/>
              </a:rPr>
              <a:t>Kidhome</a:t>
            </a:r>
            <a:r>
              <a:rPr lang="en-US" dirty="0">
                <a:solidFill>
                  <a:schemeClr val="bg1"/>
                </a:solidFill>
                <a:effectLst/>
                <a:latin typeface="Arial" panose="020B0604020202020204" pitchFamily="34" charset="0"/>
                <a:cs typeface="Arial" panose="020B0604020202020204" pitchFamily="34" charset="0"/>
              </a:rPr>
              <a:t>: Number of children in customer's household</a:t>
            </a:r>
          </a:p>
          <a:p>
            <a:r>
              <a:rPr lang="en-US" dirty="0" err="1">
                <a:solidFill>
                  <a:schemeClr val="bg1"/>
                </a:solidFill>
                <a:effectLst/>
                <a:latin typeface="Arial" panose="020B0604020202020204" pitchFamily="34" charset="0"/>
                <a:cs typeface="Arial" panose="020B0604020202020204" pitchFamily="34" charset="0"/>
              </a:rPr>
              <a:t>Teenhome</a:t>
            </a:r>
            <a:r>
              <a:rPr lang="en-US" dirty="0">
                <a:solidFill>
                  <a:schemeClr val="bg1"/>
                </a:solidFill>
                <a:effectLst/>
                <a:latin typeface="Arial" panose="020B0604020202020204" pitchFamily="34" charset="0"/>
                <a:cs typeface="Arial" panose="020B0604020202020204" pitchFamily="34" charset="0"/>
              </a:rPr>
              <a:t>: Number of teenagers in customer's household</a:t>
            </a:r>
          </a:p>
          <a:p>
            <a:r>
              <a:rPr lang="en-US" dirty="0" err="1">
                <a:solidFill>
                  <a:schemeClr val="bg1"/>
                </a:solidFill>
                <a:effectLst/>
                <a:latin typeface="Arial" panose="020B0604020202020204" pitchFamily="34" charset="0"/>
                <a:cs typeface="Arial" panose="020B0604020202020204" pitchFamily="34" charset="0"/>
              </a:rPr>
              <a:t>Dt_Customer</a:t>
            </a:r>
            <a:r>
              <a:rPr lang="en-US" dirty="0">
                <a:solidFill>
                  <a:schemeClr val="bg1"/>
                </a:solidFill>
                <a:effectLst/>
                <a:latin typeface="Arial" panose="020B0604020202020204" pitchFamily="34" charset="0"/>
                <a:cs typeface="Arial" panose="020B0604020202020204" pitchFamily="34" charset="0"/>
              </a:rPr>
              <a:t>: Date of customer's enrollment with the company</a:t>
            </a:r>
          </a:p>
          <a:p>
            <a:r>
              <a:rPr lang="en-US" dirty="0">
                <a:solidFill>
                  <a:schemeClr val="bg1"/>
                </a:solidFill>
                <a:effectLst/>
                <a:latin typeface="Arial" panose="020B0604020202020204" pitchFamily="34" charset="0"/>
                <a:cs typeface="Arial" panose="020B0604020202020204" pitchFamily="34" charset="0"/>
              </a:rPr>
              <a:t>Recency: Number of days since customer's last purchase</a:t>
            </a:r>
          </a:p>
          <a:p>
            <a:r>
              <a:rPr lang="en-US" dirty="0">
                <a:solidFill>
                  <a:schemeClr val="bg1"/>
                </a:solidFill>
                <a:effectLst/>
                <a:latin typeface="Arial" panose="020B0604020202020204" pitchFamily="34" charset="0"/>
                <a:cs typeface="Arial" panose="020B0604020202020204" pitchFamily="34" charset="0"/>
              </a:rPr>
              <a:t>Complain: 1 if the customer complained in the last 2 years, 0 otherwise</a:t>
            </a:r>
          </a:p>
          <a:p>
            <a:r>
              <a:rPr lang="en-US" dirty="0">
                <a:ln>
                  <a:solidFill>
                    <a:srgbClr val="00B0F0">
                      <a:alpha val="10000"/>
                    </a:srgbClr>
                  </a:solidFill>
                </a:ln>
                <a:solidFill>
                  <a:srgbClr val="002060"/>
                </a:solidFill>
                <a:effectLst/>
                <a:latin typeface="Arial" panose="020B0604020202020204" pitchFamily="34" charset="0"/>
                <a:cs typeface="Arial" panose="020B0604020202020204" pitchFamily="34" charset="0"/>
              </a:rPr>
              <a:t>Category Recency: Categorical recency by month</a:t>
            </a:r>
            <a:endParaRPr lang="en-ID" dirty="0">
              <a:ln>
                <a:solidFill>
                  <a:srgbClr val="00B0F0">
                    <a:alpha val="10000"/>
                  </a:srgbClr>
                </a:solidFill>
              </a:ln>
              <a:solidFill>
                <a:srgbClr val="002060"/>
              </a:solidFill>
              <a:effectLst/>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A74BC528-0BEE-860F-C90B-E21FB86A2B20}"/>
              </a:ext>
            </a:extLst>
          </p:cNvPr>
          <p:cNvSpPr txBox="1">
            <a:spLocks/>
          </p:cNvSpPr>
          <p:nvPr/>
        </p:nvSpPr>
        <p:spPr>
          <a:xfrm>
            <a:off x="6429377" y="1485901"/>
            <a:ext cx="4695823" cy="2362199"/>
          </a:xfrm>
          <a:prstGeom prst="rect">
            <a:avLst/>
          </a:prstGeom>
          <a:effectLst>
            <a:outerShdw blurRad="25400" dir="17880000">
              <a:srgbClr val="000000">
                <a:alpha val="46000"/>
              </a:srgbClr>
            </a:outerShdw>
          </a:effectLst>
        </p:spPr>
        <p:txBody>
          <a:bodyPr vert="horz" lIns="91440" tIns="45720" rIns="91440" bIns="45720" rtlCol="0" anchor="t">
            <a:normAutofit fontScale="4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4500" dirty="0">
                <a:solidFill>
                  <a:schemeClr val="bg1"/>
                </a:solidFill>
                <a:effectLst/>
              </a:rPr>
              <a:t>Product</a:t>
            </a:r>
          </a:p>
          <a:p>
            <a:r>
              <a:rPr lang="en-US" dirty="0" err="1">
                <a:solidFill>
                  <a:schemeClr val="bg1"/>
                </a:solidFill>
                <a:effectLst/>
                <a:latin typeface="Arial" panose="020B0604020202020204" pitchFamily="34" charset="0"/>
                <a:cs typeface="Arial" panose="020B0604020202020204" pitchFamily="34" charset="0"/>
              </a:rPr>
              <a:t>MntWines</a:t>
            </a:r>
            <a:r>
              <a:rPr lang="en-US" dirty="0">
                <a:solidFill>
                  <a:schemeClr val="bg1"/>
                </a:solidFill>
                <a:effectLst/>
                <a:latin typeface="Arial" panose="020B0604020202020204" pitchFamily="34" charset="0"/>
                <a:cs typeface="Arial" panose="020B0604020202020204" pitchFamily="34" charset="0"/>
              </a:rPr>
              <a:t>: Amount spent on wine in last 2 years</a:t>
            </a:r>
          </a:p>
          <a:p>
            <a:r>
              <a:rPr lang="en-US" dirty="0" err="1">
                <a:solidFill>
                  <a:schemeClr val="bg1"/>
                </a:solidFill>
                <a:effectLst/>
                <a:latin typeface="Arial" panose="020B0604020202020204" pitchFamily="34" charset="0"/>
                <a:cs typeface="Arial" panose="020B0604020202020204" pitchFamily="34" charset="0"/>
              </a:rPr>
              <a:t>MntFruits</a:t>
            </a:r>
            <a:r>
              <a:rPr lang="en-US" dirty="0">
                <a:solidFill>
                  <a:schemeClr val="bg1"/>
                </a:solidFill>
                <a:effectLst/>
                <a:latin typeface="Arial" panose="020B0604020202020204" pitchFamily="34" charset="0"/>
                <a:cs typeface="Arial" panose="020B0604020202020204" pitchFamily="34" charset="0"/>
              </a:rPr>
              <a:t>: Amount spent on fruits in last 2 years</a:t>
            </a:r>
          </a:p>
          <a:p>
            <a:r>
              <a:rPr lang="en-US" dirty="0" err="1">
                <a:solidFill>
                  <a:schemeClr val="bg1"/>
                </a:solidFill>
                <a:effectLst/>
                <a:latin typeface="Arial" panose="020B0604020202020204" pitchFamily="34" charset="0"/>
                <a:cs typeface="Arial" panose="020B0604020202020204" pitchFamily="34" charset="0"/>
              </a:rPr>
              <a:t>MntMeatProducts</a:t>
            </a:r>
            <a:r>
              <a:rPr lang="en-US" dirty="0">
                <a:solidFill>
                  <a:schemeClr val="bg1"/>
                </a:solidFill>
                <a:effectLst/>
                <a:latin typeface="Arial" panose="020B0604020202020204" pitchFamily="34" charset="0"/>
                <a:cs typeface="Arial" panose="020B0604020202020204" pitchFamily="34" charset="0"/>
              </a:rPr>
              <a:t>: Amount spent on meat in last 2 years</a:t>
            </a:r>
          </a:p>
          <a:p>
            <a:r>
              <a:rPr lang="en-US" dirty="0" err="1">
                <a:solidFill>
                  <a:schemeClr val="bg1"/>
                </a:solidFill>
                <a:effectLst/>
                <a:latin typeface="Arial" panose="020B0604020202020204" pitchFamily="34" charset="0"/>
                <a:cs typeface="Arial" panose="020B0604020202020204" pitchFamily="34" charset="0"/>
              </a:rPr>
              <a:t>MntFishProducts</a:t>
            </a:r>
            <a:r>
              <a:rPr lang="en-US" dirty="0">
                <a:solidFill>
                  <a:schemeClr val="bg1"/>
                </a:solidFill>
                <a:effectLst/>
                <a:latin typeface="Arial" panose="020B0604020202020204" pitchFamily="34" charset="0"/>
                <a:cs typeface="Arial" panose="020B0604020202020204" pitchFamily="34" charset="0"/>
              </a:rPr>
              <a:t>: Amount spent on fish in last 2 years</a:t>
            </a:r>
          </a:p>
          <a:p>
            <a:r>
              <a:rPr lang="en-US" dirty="0" err="1">
                <a:solidFill>
                  <a:schemeClr val="bg1"/>
                </a:solidFill>
                <a:effectLst/>
                <a:latin typeface="Arial" panose="020B0604020202020204" pitchFamily="34" charset="0"/>
                <a:cs typeface="Arial" panose="020B0604020202020204" pitchFamily="34" charset="0"/>
              </a:rPr>
              <a:t>MntSweetProducts</a:t>
            </a:r>
            <a:r>
              <a:rPr lang="en-US" dirty="0">
                <a:solidFill>
                  <a:schemeClr val="bg1"/>
                </a:solidFill>
                <a:effectLst/>
                <a:latin typeface="Arial" panose="020B0604020202020204" pitchFamily="34" charset="0"/>
                <a:cs typeface="Arial" panose="020B0604020202020204" pitchFamily="34" charset="0"/>
              </a:rPr>
              <a:t>: Amount spent on sweets in last 2 years</a:t>
            </a:r>
          </a:p>
          <a:p>
            <a:r>
              <a:rPr lang="en-US" dirty="0" err="1">
                <a:solidFill>
                  <a:schemeClr val="bg1"/>
                </a:solidFill>
                <a:effectLst/>
                <a:latin typeface="Arial" panose="020B0604020202020204" pitchFamily="34" charset="0"/>
                <a:cs typeface="Arial" panose="020B0604020202020204" pitchFamily="34" charset="0"/>
              </a:rPr>
              <a:t>MntGoldProds</a:t>
            </a:r>
            <a:r>
              <a:rPr lang="en-US" dirty="0">
                <a:solidFill>
                  <a:schemeClr val="bg1"/>
                </a:solidFill>
                <a:effectLst/>
                <a:latin typeface="Arial" panose="020B0604020202020204" pitchFamily="34" charset="0"/>
                <a:cs typeface="Arial" panose="020B0604020202020204" pitchFamily="34" charset="0"/>
              </a:rPr>
              <a:t>: Amount spent on gold in last 2 years</a:t>
            </a:r>
          </a:p>
          <a:p>
            <a:r>
              <a:rPr lang="en-US" dirty="0">
                <a:ln>
                  <a:solidFill>
                    <a:srgbClr val="00B0F0">
                      <a:alpha val="10000"/>
                    </a:srgbClr>
                  </a:solidFill>
                </a:ln>
                <a:solidFill>
                  <a:srgbClr val="002060"/>
                </a:solidFill>
                <a:effectLst/>
                <a:latin typeface="Arial" panose="020B0604020202020204" pitchFamily="34" charset="0"/>
                <a:cs typeface="Arial" panose="020B0604020202020204" pitchFamily="34" charset="0"/>
              </a:rPr>
              <a:t>Monetary: Total Amount</a:t>
            </a:r>
          </a:p>
        </p:txBody>
      </p:sp>
      <p:sp>
        <p:nvSpPr>
          <p:cNvPr id="7" name="Content Placeholder 2">
            <a:extLst>
              <a:ext uri="{FF2B5EF4-FFF2-40B4-BE49-F238E27FC236}">
                <a16:creationId xmlns:a16="http://schemas.microsoft.com/office/drawing/2014/main" id="{53A9458D-45D8-157B-3D46-5BF384108CD2}"/>
              </a:ext>
            </a:extLst>
          </p:cNvPr>
          <p:cNvSpPr txBox="1">
            <a:spLocks/>
          </p:cNvSpPr>
          <p:nvPr/>
        </p:nvSpPr>
        <p:spPr>
          <a:xfrm>
            <a:off x="632851" y="4395790"/>
            <a:ext cx="5457825" cy="1985960"/>
          </a:xfrm>
          <a:prstGeom prst="rect">
            <a:avLst/>
          </a:prstGeom>
          <a:effectLst>
            <a:outerShdw blurRad="25400" dir="17880000">
              <a:srgbClr val="000000">
                <a:alpha val="46000"/>
              </a:srgbClr>
            </a:outerShdw>
          </a:effectLst>
        </p:spPr>
        <p:txBody>
          <a:bodyPr vert="horz" lIns="91440" tIns="45720" rIns="91440" bIns="45720" rtlCol="0" anchor="t">
            <a:normAutofit fontScale="40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4500" dirty="0">
                <a:solidFill>
                  <a:schemeClr val="bg1"/>
                </a:solidFill>
                <a:effectLst/>
              </a:rPr>
              <a:t>Promotion</a:t>
            </a:r>
          </a:p>
          <a:p>
            <a:r>
              <a:rPr lang="en-US" dirty="0" err="1">
                <a:solidFill>
                  <a:schemeClr val="bg1"/>
                </a:solidFill>
                <a:effectLst/>
                <a:latin typeface="Arial" panose="020B0604020202020204" pitchFamily="34" charset="0"/>
                <a:cs typeface="Arial" panose="020B0604020202020204" pitchFamily="34" charset="0"/>
              </a:rPr>
              <a:t>NumDealsPurchases</a:t>
            </a:r>
            <a:r>
              <a:rPr lang="en-US" dirty="0">
                <a:solidFill>
                  <a:schemeClr val="bg1"/>
                </a:solidFill>
                <a:effectLst/>
                <a:latin typeface="Arial" panose="020B0604020202020204" pitchFamily="34" charset="0"/>
                <a:cs typeface="Arial" panose="020B0604020202020204" pitchFamily="34" charset="0"/>
              </a:rPr>
              <a:t>: Number of purchases made with a discount</a:t>
            </a:r>
          </a:p>
          <a:p>
            <a:r>
              <a:rPr lang="en-US" dirty="0">
                <a:solidFill>
                  <a:schemeClr val="bg1"/>
                </a:solidFill>
                <a:effectLst/>
                <a:latin typeface="Arial" panose="020B0604020202020204" pitchFamily="34" charset="0"/>
                <a:cs typeface="Arial" panose="020B0604020202020204" pitchFamily="34" charset="0"/>
              </a:rPr>
              <a:t>AcceptedCmp1: 1 if the customer accepted the offer in the 1st campaign, 0 otherwise</a:t>
            </a:r>
          </a:p>
          <a:p>
            <a:r>
              <a:rPr lang="en-US" dirty="0">
                <a:solidFill>
                  <a:schemeClr val="bg1"/>
                </a:solidFill>
                <a:effectLst/>
                <a:latin typeface="Arial" panose="020B0604020202020204" pitchFamily="34" charset="0"/>
                <a:cs typeface="Arial" panose="020B0604020202020204" pitchFamily="34" charset="0"/>
              </a:rPr>
              <a:t>AcceptedCmp2: 1 if the customer accepted the offer in the 2nd campaign, 0 otherwise</a:t>
            </a:r>
          </a:p>
          <a:p>
            <a:r>
              <a:rPr lang="en-US" dirty="0">
                <a:solidFill>
                  <a:schemeClr val="bg1"/>
                </a:solidFill>
                <a:effectLst/>
                <a:latin typeface="Arial" panose="020B0604020202020204" pitchFamily="34" charset="0"/>
                <a:cs typeface="Arial" panose="020B0604020202020204" pitchFamily="34" charset="0"/>
              </a:rPr>
              <a:t>AcceptedCmp3: 1 if the customer accepted the offer in the 3rd campaign, 0 otherwise</a:t>
            </a:r>
          </a:p>
          <a:p>
            <a:r>
              <a:rPr lang="en-US" dirty="0">
                <a:solidFill>
                  <a:schemeClr val="bg1"/>
                </a:solidFill>
                <a:effectLst/>
                <a:latin typeface="Arial" panose="020B0604020202020204" pitchFamily="34" charset="0"/>
                <a:cs typeface="Arial" panose="020B0604020202020204" pitchFamily="34" charset="0"/>
              </a:rPr>
              <a:t>AcceptedCmp4: 1 if the customer accepted the offer in the 4th campaign, 0 otherwise</a:t>
            </a:r>
          </a:p>
          <a:p>
            <a:r>
              <a:rPr lang="en-US" dirty="0">
                <a:solidFill>
                  <a:schemeClr val="bg1"/>
                </a:solidFill>
                <a:effectLst/>
                <a:latin typeface="Arial" panose="020B0604020202020204" pitchFamily="34" charset="0"/>
                <a:cs typeface="Arial" panose="020B0604020202020204" pitchFamily="34" charset="0"/>
              </a:rPr>
              <a:t>AcceptedCmp5: 1 if the customer accepted the offer in the 5th campaign, 0 otherwise</a:t>
            </a:r>
          </a:p>
          <a:p>
            <a:r>
              <a:rPr lang="en-US" dirty="0">
                <a:solidFill>
                  <a:schemeClr val="bg1"/>
                </a:solidFill>
                <a:effectLst/>
                <a:latin typeface="Arial" panose="020B0604020202020204" pitchFamily="34" charset="0"/>
                <a:cs typeface="Arial" panose="020B0604020202020204" pitchFamily="34" charset="0"/>
              </a:rPr>
              <a:t>Response: 1 if the customer accepted the offer in the last campaign, 0 otherwise</a:t>
            </a:r>
          </a:p>
        </p:txBody>
      </p:sp>
      <p:sp>
        <p:nvSpPr>
          <p:cNvPr id="8" name="Content Placeholder 2">
            <a:extLst>
              <a:ext uri="{FF2B5EF4-FFF2-40B4-BE49-F238E27FC236}">
                <a16:creationId xmlns:a16="http://schemas.microsoft.com/office/drawing/2014/main" id="{51C5DB8D-9A12-2E48-6BF0-1BA41DA3334C}"/>
              </a:ext>
            </a:extLst>
          </p:cNvPr>
          <p:cNvSpPr txBox="1">
            <a:spLocks/>
          </p:cNvSpPr>
          <p:nvPr/>
        </p:nvSpPr>
        <p:spPr>
          <a:xfrm>
            <a:off x="6429377" y="4197350"/>
            <a:ext cx="5176881" cy="1985960"/>
          </a:xfrm>
          <a:prstGeom prst="rect">
            <a:avLst/>
          </a:prstGeom>
          <a:effectLst>
            <a:outerShdw blurRad="25400" dir="17880000">
              <a:srgbClr val="000000">
                <a:alpha val="46000"/>
              </a:srgbClr>
            </a:outerShdw>
          </a:effectLst>
        </p:spPr>
        <p:txBody>
          <a:bodyPr vert="horz" lIns="91440" tIns="45720" rIns="91440" bIns="45720" rtlCol="0" anchor="t">
            <a:normAutofit fontScale="4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4500" dirty="0">
                <a:solidFill>
                  <a:schemeClr val="bg1"/>
                </a:solidFill>
                <a:effectLst/>
              </a:rPr>
              <a:t>Place</a:t>
            </a:r>
          </a:p>
          <a:p>
            <a:r>
              <a:rPr lang="en-US" dirty="0" err="1">
                <a:solidFill>
                  <a:schemeClr val="bg1"/>
                </a:solidFill>
                <a:effectLst/>
                <a:latin typeface="Arial" panose="020B0604020202020204" pitchFamily="34" charset="0"/>
                <a:cs typeface="Arial" panose="020B0604020202020204" pitchFamily="34" charset="0"/>
              </a:rPr>
              <a:t>NumWebPurchases</a:t>
            </a:r>
            <a:r>
              <a:rPr lang="en-US" dirty="0">
                <a:solidFill>
                  <a:schemeClr val="bg1"/>
                </a:solidFill>
                <a:effectLst/>
                <a:latin typeface="Arial" panose="020B0604020202020204" pitchFamily="34" charset="0"/>
                <a:cs typeface="Arial" panose="020B0604020202020204" pitchFamily="34" charset="0"/>
              </a:rPr>
              <a:t>: Number of purchases made through the company’s website</a:t>
            </a:r>
          </a:p>
          <a:p>
            <a:r>
              <a:rPr lang="en-US" dirty="0" err="1">
                <a:solidFill>
                  <a:schemeClr val="bg1"/>
                </a:solidFill>
                <a:effectLst/>
                <a:latin typeface="Arial" panose="020B0604020202020204" pitchFamily="34" charset="0"/>
                <a:cs typeface="Arial" panose="020B0604020202020204" pitchFamily="34" charset="0"/>
              </a:rPr>
              <a:t>NumCatalogPurchases</a:t>
            </a:r>
            <a:r>
              <a:rPr lang="en-US" dirty="0">
                <a:solidFill>
                  <a:schemeClr val="bg1"/>
                </a:solidFill>
                <a:effectLst/>
                <a:latin typeface="Arial" panose="020B0604020202020204" pitchFamily="34" charset="0"/>
                <a:cs typeface="Arial" panose="020B0604020202020204" pitchFamily="34" charset="0"/>
              </a:rPr>
              <a:t>: Number of purchases made using a catalog</a:t>
            </a:r>
          </a:p>
          <a:p>
            <a:r>
              <a:rPr lang="en-US" dirty="0" err="1">
                <a:solidFill>
                  <a:schemeClr val="bg1"/>
                </a:solidFill>
                <a:effectLst/>
                <a:latin typeface="Arial" panose="020B0604020202020204" pitchFamily="34" charset="0"/>
                <a:cs typeface="Arial" panose="020B0604020202020204" pitchFamily="34" charset="0"/>
              </a:rPr>
              <a:t>NumStorePurchases</a:t>
            </a:r>
            <a:r>
              <a:rPr lang="en-US" dirty="0">
                <a:solidFill>
                  <a:schemeClr val="bg1"/>
                </a:solidFill>
                <a:effectLst/>
                <a:latin typeface="Arial" panose="020B0604020202020204" pitchFamily="34" charset="0"/>
                <a:cs typeface="Arial" panose="020B0604020202020204" pitchFamily="34" charset="0"/>
              </a:rPr>
              <a:t>: Number of purchases made directly in stores</a:t>
            </a:r>
          </a:p>
          <a:p>
            <a:r>
              <a:rPr lang="en-US" dirty="0" err="1">
                <a:solidFill>
                  <a:schemeClr val="bg1"/>
                </a:solidFill>
                <a:effectLst/>
                <a:latin typeface="Arial" panose="020B0604020202020204" pitchFamily="34" charset="0"/>
                <a:cs typeface="Arial" panose="020B0604020202020204" pitchFamily="34" charset="0"/>
              </a:rPr>
              <a:t>NumWebVisitsMonth</a:t>
            </a:r>
            <a:r>
              <a:rPr lang="en-US" dirty="0">
                <a:solidFill>
                  <a:schemeClr val="bg1"/>
                </a:solidFill>
                <a:effectLst/>
                <a:latin typeface="Arial" panose="020B0604020202020204" pitchFamily="34" charset="0"/>
                <a:cs typeface="Arial" panose="020B0604020202020204" pitchFamily="34" charset="0"/>
              </a:rPr>
              <a:t>: Number of visits to the company’s website in the last month</a:t>
            </a:r>
          </a:p>
          <a:p>
            <a:r>
              <a:rPr lang="en-US" dirty="0">
                <a:ln>
                  <a:solidFill>
                    <a:srgbClr val="00B0F0">
                      <a:alpha val="10000"/>
                    </a:srgbClr>
                  </a:solidFill>
                </a:ln>
                <a:solidFill>
                  <a:srgbClr val="002060"/>
                </a:solidFill>
                <a:effectLst/>
                <a:latin typeface="Arial" panose="020B0604020202020204" pitchFamily="34" charset="0"/>
                <a:cs typeface="Arial" panose="020B0604020202020204" pitchFamily="34" charset="0"/>
              </a:rPr>
              <a:t>Frequency: Total purchases</a:t>
            </a:r>
          </a:p>
        </p:txBody>
      </p:sp>
      <p:sp>
        <p:nvSpPr>
          <p:cNvPr id="9" name="Title 1">
            <a:extLst>
              <a:ext uri="{FF2B5EF4-FFF2-40B4-BE49-F238E27FC236}">
                <a16:creationId xmlns:a16="http://schemas.microsoft.com/office/drawing/2014/main" id="{8F85407D-5CE1-E794-3BB9-3EC259574652}"/>
              </a:ext>
            </a:extLst>
          </p:cNvPr>
          <p:cNvSpPr txBox="1">
            <a:spLocks/>
          </p:cNvSpPr>
          <p:nvPr/>
        </p:nvSpPr>
        <p:spPr>
          <a:xfrm>
            <a:off x="42410" y="59055"/>
            <a:ext cx="4792057" cy="313478"/>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dirty="0">
                <a:solidFill>
                  <a:schemeClr val="bg1"/>
                </a:solidFill>
                <a:effectLst/>
                <a:latin typeface="Arial" panose="020B0604020202020204" pitchFamily="34" charset="0"/>
                <a:cs typeface="Arial" panose="020B0604020202020204" pitchFamily="34" charset="0"/>
              </a:rPr>
              <a:t>Gambaran </a:t>
            </a:r>
            <a:r>
              <a:rPr lang="en-US" sz="1100" dirty="0" err="1">
                <a:solidFill>
                  <a:schemeClr val="bg1"/>
                </a:solidFill>
                <a:effectLst/>
                <a:latin typeface="Arial" panose="020B0604020202020204" pitchFamily="34" charset="0"/>
                <a:cs typeface="Arial" panose="020B0604020202020204" pitchFamily="34" charset="0"/>
              </a:rPr>
              <a:t>umum</a:t>
            </a:r>
            <a:r>
              <a:rPr lang="en-US" sz="1100" dirty="0">
                <a:solidFill>
                  <a:schemeClr val="bg1"/>
                </a:solidFill>
                <a:effectLst/>
                <a:latin typeface="Arial" panose="020B0604020202020204" pitchFamily="34" charset="0"/>
                <a:cs typeface="Arial" panose="020B0604020202020204" pitchFamily="34" charset="0"/>
              </a:rPr>
              <a:t> | </a:t>
            </a:r>
            <a:r>
              <a:rPr lang="en-US" sz="1300" b="1" dirty="0" err="1">
                <a:solidFill>
                  <a:schemeClr val="bg1"/>
                </a:solidFill>
                <a:effectLst/>
                <a:latin typeface="Arial" panose="020B0604020202020204" pitchFamily="34" charset="0"/>
                <a:cs typeface="Arial" panose="020B0604020202020204" pitchFamily="34" charset="0"/>
              </a:rPr>
              <a:t>Pemahaman</a:t>
            </a:r>
            <a:r>
              <a:rPr lang="en-US" sz="1300" b="1" dirty="0">
                <a:solidFill>
                  <a:schemeClr val="bg1"/>
                </a:solidFill>
                <a:effectLst/>
                <a:latin typeface="Arial" panose="020B0604020202020204" pitchFamily="34" charset="0"/>
                <a:cs typeface="Arial" panose="020B0604020202020204" pitchFamily="34" charset="0"/>
              </a:rPr>
              <a:t> data </a:t>
            </a:r>
            <a:r>
              <a:rPr lang="en-US" sz="1100" dirty="0">
                <a:solidFill>
                  <a:schemeClr val="bg1"/>
                </a:solidFill>
                <a:effectLst/>
                <a:latin typeface="Arial" panose="020B0604020202020204" pitchFamily="34" charset="0"/>
                <a:cs typeface="Arial" panose="020B0604020202020204" pitchFamily="34" charset="0"/>
              </a:rPr>
              <a:t>| </a:t>
            </a:r>
            <a:r>
              <a:rPr lang="en-US" sz="1100" dirty="0" err="1">
                <a:solidFill>
                  <a:schemeClr val="bg1"/>
                </a:solidFill>
                <a:effectLst/>
                <a:latin typeface="Arial" panose="020B0604020202020204" pitchFamily="34" charset="0"/>
                <a:cs typeface="Arial" panose="020B0604020202020204" pitchFamily="34" charset="0"/>
              </a:rPr>
              <a:t>Analisis</a:t>
            </a:r>
            <a:r>
              <a:rPr lang="en-US" sz="1100" dirty="0">
                <a:solidFill>
                  <a:schemeClr val="bg1"/>
                </a:solidFill>
                <a:effectLst/>
                <a:latin typeface="Arial" panose="020B0604020202020204" pitchFamily="34" charset="0"/>
                <a:cs typeface="Arial" panose="020B0604020202020204" pitchFamily="34" charset="0"/>
              </a:rPr>
              <a:t> scenario | Strategi </a:t>
            </a:r>
            <a:r>
              <a:rPr lang="en-US" sz="1100" dirty="0" err="1">
                <a:solidFill>
                  <a:schemeClr val="bg1"/>
                </a:solidFill>
                <a:effectLst/>
                <a:latin typeface="Arial" panose="020B0604020202020204" pitchFamily="34" charset="0"/>
                <a:cs typeface="Arial" panose="020B0604020202020204" pitchFamily="34" charset="0"/>
              </a:rPr>
              <a:t>perkembangan</a:t>
            </a:r>
            <a:endParaRPr lang="en-ID" sz="1100"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04681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Organic</Template>
  <TotalTime>291</TotalTime>
  <Words>1482</Words>
  <Application>Microsoft Office PowerPoint</Application>
  <PresentationFormat>Widescreen</PresentationFormat>
  <Paragraphs>171</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Goudy Old Style</vt:lpstr>
      <vt:lpstr>Symbol</vt:lpstr>
      <vt:lpstr>Times New Roman</vt:lpstr>
      <vt:lpstr>Wingdings 2</vt:lpstr>
      <vt:lpstr>SlateVTI</vt:lpstr>
      <vt:lpstr>Supermarket Customer Retention Analysis</vt:lpstr>
      <vt:lpstr>Daftar Isi</vt:lpstr>
      <vt:lpstr>Visi Misi perusahaan</vt:lpstr>
      <vt:lpstr>Struktur Organisasi</vt:lpstr>
      <vt:lpstr>Problem Statement</vt:lpstr>
      <vt:lpstr>Data Cleansing</vt:lpstr>
      <vt:lpstr>Data Cleansing</vt:lpstr>
      <vt:lpstr>Data Cleansing</vt:lpstr>
      <vt:lpstr>Final Dataset</vt:lpstr>
      <vt:lpstr>Dataframe Tambahan</vt:lpstr>
      <vt:lpstr>Membagi LRMF ke dalam 3 segmen</vt:lpstr>
      <vt:lpstr>Karakteristik masing-masing s</vt:lpstr>
      <vt:lpstr>Goals masing-masing segment</vt:lpstr>
      <vt:lpstr>Dampak dari kampanye promosi</vt:lpstr>
      <vt:lpstr>Dampak dari kampanye promosi</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Eldi Andreanov</dc:creator>
  <cp:lastModifiedBy>Eldi Andreanov</cp:lastModifiedBy>
  <cp:revision>19</cp:revision>
  <dcterms:created xsi:type="dcterms:W3CDTF">2025-05-22T07:28:02Z</dcterms:created>
  <dcterms:modified xsi:type="dcterms:W3CDTF">2025-05-22T13:49:22Z</dcterms:modified>
</cp:coreProperties>
</file>